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9" roundtripDataSignature="AMtx7mhCJ0yvEqoAtJMokLxRUg0jZ2KrO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customschemas.google.com/relationships/presentationmetadata" Target="metadata"/><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 name="Shape 27"/>
        <p:cNvGrpSpPr/>
        <p:nvPr/>
      </p:nvGrpSpPr>
      <p:grpSpPr>
        <a:xfrm>
          <a:off x="0" y="0"/>
          <a:ext cx="0" cy="0"/>
          <a:chOff x="0" y="0"/>
          <a:chExt cx="0" cy="0"/>
        </a:xfrm>
      </p:grpSpPr>
      <p:sp>
        <p:nvSpPr>
          <p:cNvPr id="28" name="Google Shape;28;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 name="Google Shape;2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 name="Google Shape;9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 name="Google Shape;114;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0" name="Google Shape;120;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 name="Google Shape;128;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 name="Google Shape;134;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 name="Google Shape;140;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 name="Google Shape;154;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 name="Shape 34"/>
        <p:cNvGrpSpPr/>
        <p:nvPr/>
      </p:nvGrpSpPr>
      <p:grpSpPr>
        <a:xfrm>
          <a:off x="0" y="0"/>
          <a:ext cx="0" cy="0"/>
          <a:chOff x="0" y="0"/>
          <a:chExt cx="0" cy="0"/>
        </a:xfrm>
      </p:grpSpPr>
      <p:sp>
        <p:nvSpPr>
          <p:cNvPr id="35" name="Google Shape;35;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 name="Google Shape;3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1" name="Google Shape;161;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5" name="Google Shape;175;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6" name="Google Shape;176;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2" name="Google Shape;182;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7" name="Google Shape;187;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3" name="Google Shape;193;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 name="Shape 47"/>
        <p:cNvGrpSpPr/>
        <p:nvPr/>
      </p:nvGrpSpPr>
      <p:grpSpPr>
        <a:xfrm>
          <a:off x="0" y="0"/>
          <a:ext cx="0" cy="0"/>
          <a:chOff x="0" y="0"/>
          <a:chExt cx="0" cy="0"/>
        </a:xfrm>
      </p:grpSpPr>
      <p:sp>
        <p:nvSpPr>
          <p:cNvPr id="48" name="Google Shape;48;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 name="Google Shape;4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 name="Shape 53"/>
        <p:cNvGrpSpPr/>
        <p:nvPr/>
      </p:nvGrpSpPr>
      <p:grpSpPr>
        <a:xfrm>
          <a:off x="0" y="0"/>
          <a:ext cx="0" cy="0"/>
          <a:chOff x="0" y="0"/>
          <a:chExt cx="0" cy="0"/>
        </a:xfrm>
      </p:grpSpPr>
      <p:sp>
        <p:nvSpPr>
          <p:cNvPr id="54" name="Google Shape;54;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 name="Google Shape;5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2" name="Google Shape;6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 name="Google Shape;6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 name="Google Shape;75;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 name="Google Shape;8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 name="Google Shape;8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tada">
  <p:cSld name="Portada">
    <p:bg>
      <p:bgPr>
        <a:blipFill>
          <a:blip r:embed="rId2">
            <a:alphaModFix/>
          </a:blip>
          <a:stretch>
            <a:fillRect/>
          </a:stretch>
        </a:blipFill>
      </p:bgPr>
    </p:bg>
    <p:spTree>
      <p:nvGrpSpPr>
        <p:cNvPr id="15" name="Shape 15"/>
        <p:cNvGrpSpPr/>
        <p:nvPr/>
      </p:nvGrpSpPr>
      <p:grpSpPr>
        <a:xfrm>
          <a:off x="0" y="0"/>
          <a:ext cx="0" cy="0"/>
          <a:chOff x="0" y="0"/>
          <a:chExt cx="0" cy="0"/>
        </a:xfrm>
      </p:grpSpPr>
      <p:sp>
        <p:nvSpPr>
          <p:cNvPr id="16" name="Google Shape;16;p26"/>
          <p:cNvSpPr txBox="1"/>
          <p:nvPr>
            <p:ph idx="1" type="body"/>
          </p:nvPr>
        </p:nvSpPr>
        <p:spPr>
          <a:xfrm>
            <a:off x="1524000" y="2039726"/>
            <a:ext cx="9144000" cy="852488"/>
          </a:xfrm>
          <a:prstGeom prst="rect">
            <a:avLst/>
          </a:prstGeom>
          <a:noFill/>
          <a:ln>
            <a:noFill/>
          </a:ln>
        </p:spPr>
        <p:txBody>
          <a:bodyPr anchorCtr="0" anchor="t" bIns="45700" lIns="91425" spcFirstLastPara="1" rIns="91425" wrap="square" tIns="45700">
            <a:noAutofit/>
          </a:bodyPr>
          <a:lstStyle>
            <a:lvl1pPr indent="-228600" lvl="0" marL="457200" algn="ctr">
              <a:lnSpc>
                <a:spcPct val="90000"/>
              </a:lnSpc>
              <a:spcBef>
                <a:spcPts val="1000"/>
              </a:spcBef>
              <a:spcAft>
                <a:spcPts val="0"/>
              </a:spcAft>
              <a:buClr>
                <a:srgbClr val="2F5496"/>
              </a:buClr>
              <a:buSzPts val="6000"/>
              <a:buNone/>
              <a:defRPr b="1" sz="6000">
                <a:solidFill>
                  <a:srgbClr val="2F5496"/>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 name="Google Shape;17;p26"/>
          <p:cNvSpPr txBox="1"/>
          <p:nvPr>
            <p:ph idx="2" type="body"/>
          </p:nvPr>
        </p:nvSpPr>
        <p:spPr>
          <a:xfrm>
            <a:off x="1524000" y="3046625"/>
            <a:ext cx="9144000" cy="457200"/>
          </a:xfrm>
          <a:prstGeom prst="rect">
            <a:avLst/>
          </a:prstGeom>
          <a:noFill/>
          <a:ln>
            <a:noFill/>
          </a:ln>
        </p:spPr>
        <p:txBody>
          <a:bodyPr anchorCtr="0" anchor="t" bIns="45700" lIns="91425" spcFirstLastPara="1" rIns="91425" wrap="square" tIns="45700">
            <a:normAutofit/>
          </a:bodyPr>
          <a:lstStyle>
            <a:lvl1pPr indent="-228600" lvl="0" marL="457200" algn="ctr">
              <a:lnSpc>
                <a:spcPct val="90000"/>
              </a:lnSpc>
              <a:spcBef>
                <a:spcPts val="1000"/>
              </a:spcBef>
              <a:spcAft>
                <a:spcPts val="0"/>
              </a:spcAft>
              <a:buClr>
                <a:srgbClr val="2E75B5"/>
              </a:buClr>
              <a:buSzPts val="2400"/>
              <a:buNone/>
              <a:defRPr sz="2400">
                <a:solidFill>
                  <a:srgbClr val="2E75B5"/>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ágina 1">
  <p:cSld name="Página 1">
    <p:bg>
      <p:bgPr>
        <a:blipFill>
          <a:blip r:embed="rId2">
            <a:alphaModFix/>
          </a:blip>
          <a:stretch>
            <a:fillRect/>
          </a:stretch>
        </a:blipFill>
      </p:bgPr>
    </p:bg>
    <p:spTree>
      <p:nvGrpSpPr>
        <p:cNvPr id="18" name="Shape 18"/>
        <p:cNvGrpSpPr/>
        <p:nvPr/>
      </p:nvGrpSpPr>
      <p:grpSpPr>
        <a:xfrm>
          <a:off x="0" y="0"/>
          <a:ext cx="0" cy="0"/>
          <a:chOff x="0" y="0"/>
          <a:chExt cx="0" cy="0"/>
        </a:xfrm>
      </p:grpSpPr>
      <p:sp>
        <p:nvSpPr>
          <p:cNvPr id="19" name="Google Shape;19;p27"/>
          <p:cNvSpPr txBox="1"/>
          <p:nvPr>
            <p:ph type="title"/>
          </p:nvPr>
        </p:nvSpPr>
        <p:spPr>
          <a:xfrm>
            <a:off x="679873" y="846667"/>
            <a:ext cx="10832253" cy="646049"/>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rgbClr val="2F5496"/>
              </a:buClr>
              <a:buSzPts val="4400"/>
              <a:buFont typeface="Verdana"/>
              <a:buNone/>
              <a:defRPr b="1">
                <a:solidFill>
                  <a:srgbClr val="2F549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 name="Google Shape;20;p27"/>
          <p:cNvSpPr txBox="1"/>
          <p:nvPr>
            <p:ph idx="1" type="body"/>
          </p:nvPr>
        </p:nvSpPr>
        <p:spPr>
          <a:xfrm>
            <a:off x="680614" y="1574526"/>
            <a:ext cx="10831512" cy="44450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9CC2E5"/>
              </a:buClr>
              <a:buSzPts val="2600"/>
              <a:buNone/>
              <a:defRPr b="1" sz="2600">
                <a:solidFill>
                  <a:srgbClr val="9CC2E5"/>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 name="Google Shape;21;p27"/>
          <p:cNvSpPr txBox="1"/>
          <p:nvPr>
            <p:ph idx="2" type="body"/>
          </p:nvPr>
        </p:nvSpPr>
        <p:spPr>
          <a:xfrm>
            <a:off x="680614" y="2587413"/>
            <a:ext cx="10831512" cy="3054774"/>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000"/>
              </a:spcBef>
              <a:spcAft>
                <a:spcPts val="0"/>
              </a:spcAft>
              <a:buClr>
                <a:srgbClr val="2F5496"/>
              </a:buClr>
              <a:buSzPts val="2400"/>
              <a:buChar char="•"/>
              <a:defRPr sz="2400">
                <a:solidFill>
                  <a:srgbClr val="2F5496"/>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ágina 2">
  <p:cSld name="Página 2">
    <p:bg>
      <p:bgPr>
        <a:blipFill>
          <a:blip r:embed="rId2">
            <a:alphaModFix/>
          </a:blip>
          <a:stretch>
            <a:fillRect/>
          </a:stretch>
        </a:blipFill>
      </p:bgPr>
    </p:bg>
    <p:spTree>
      <p:nvGrpSpPr>
        <p:cNvPr id="22" name="Shape 22"/>
        <p:cNvGrpSpPr/>
        <p:nvPr/>
      </p:nvGrpSpPr>
      <p:grpSpPr>
        <a:xfrm>
          <a:off x="0" y="0"/>
          <a:ext cx="0" cy="0"/>
          <a:chOff x="0" y="0"/>
          <a:chExt cx="0" cy="0"/>
        </a:xfrm>
      </p:grpSpPr>
      <p:sp>
        <p:nvSpPr>
          <p:cNvPr id="23" name="Google Shape;23;p28"/>
          <p:cNvSpPr txBox="1"/>
          <p:nvPr>
            <p:ph type="title"/>
          </p:nvPr>
        </p:nvSpPr>
        <p:spPr>
          <a:xfrm>
            <a:off x="679873" y="846667"/>
            <a:ext cx="10832253" cy="646049"/>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rgbClr val="BBD6EE"/>
              </a:buClr>
              <a:buSzPts val="4400"/>
              <a:buFont typeface="Verdana"/>
              <a:buNone/>
              <a:defRPr b="1">
                <a:solidFill>
                  <a:srgbClr val="BBD6EE"/>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28"/>
          <p:cNvSpPr txBox="1"/>
          <p:nvPr>
            <p:ph idx="1" type="body"/>
          </p:nvPr>
        </p:nvSpPr>
        <p:spPr>
          <a:xfrm>
            <a:off x="680614" y="1574526"/>
            <a:ext cx="10831512" cy="44450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DDEAF6"/>
              </a:buClr>
              <a:buSzPts val="2600"/>
              <a:buNone/>
              <a:defRPr b="1" sz="2600">
                <a:solidFill>
                  <a:srgbClr val="DDEAF6"/>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 name="Google Shape;25;p28"/>
          <p:cNvSpPr txBox="1"/>
          <p:nvPr>
            <p:ph idx="2" type="body"/>
          </p:nvPr>
        </p:nvSpPr>
        <p:spPr>
          <a:xfrm>
            <a:off x="680614" y="2587413"/>
            <a:ext cx="10831512" cy="3034454"/>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000"/>
              </a:spcBef>
              <a:spcAft>
                <a:spcPts val="0"/>
              </a:spcAft>
              <a:buClr>
                <a:srgbClr val="DDEAF6"/>
              </a:buClr>
              <a:buSzPts val="2400"/>
              <a:buChar char="•"/>
              <a:defRPr sz="2400">
                <a:solidFill>
                  <a:srgbClr val="DDEAF6"/>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ierre">
  <p:cSld name="Cierre">
    <p:bg>
      <p:bgPr>
        <a:blipFill>
          <a:blip r:embed="rId2">
            <a:alphaModFix/>
          </a:blip>
          <a:stretch>
            <a:fillRect/>
          </a:stretch>
        </a:blipFill>
      </p:bgPr>
    </p:bg>
    <p:spTree>
      <p:nvGrpSpPr>
        <p:cNvPr id="26" name="Shape 2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Verdana"/>
              <a:buNone/>
              <a:defRPr b="0" i="0" sz="4400" u="none" cap="none" strike="noStrike">
                <a:solidFill>
                  <a:schemeClr val="dk1"/>
                </a:solidFill>
                <a:latin typeface="Verdana"/>
                <a:ea typeface="Verdana"/>
                <a:cs typeface="Verdana"/>
                <a:sym typeface="Verdan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Verdana"/>
                <a:ea typeface="Verdana"/>
                <a:cs typeface="Verdana"/>
                <a:sym typeface="Verdana"/>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hyperlink" Target="http://epi.minsal.cl/wp-content/uploads/2016/11/CIRCULAR-B51-N%C2%BA12-BROTE-ETA.pdf" TargetMode="External"/><Relationship Id="rId4" Type="http://schemas.openxmlformats.org/officeDocument/2006/relationships/hyperlink" Target="http://epi.minsal.cl/wp-content/uploads/2016/11/Circular-Brote-ETA-Copia-autorizada.pdf" TargetMode="External"/><Relationship Id="rId11" Type="http://schemas.openxmlformats.org/officeDocument/2006/relationships/hyperlink" Target="http://epi.minsal.cl/wp-content/uploads/2016/11/Procedimiento-toma-de-muestra-ETA-Filmarray.pdf" TargetMode="External"/><Relationship Id="rId10" Type="http://schemas.openxmlformats.org/officeDocument/2006/relationships/hyperlink" Target="http://epi.minsal.cl/wp-content/uploads/2016/11/Guia_veta.pdf" TargetMode="External"/><Relationship Id="rId12" Type="http://schemas.openxmlformats.org/officeDocument/2006/relationships/hyperlink" Target="http://epi.minsal.cl/wp-content/uploads/2016/11/ETA-AFICHE5CLAVES.jpg" TargetMode="External"/><Relationship Id="rId9" Type="http://schemas.openxmlformats.org/officeDocument/2006/relationships/hyperlink" Target="http://epi.minsal.cl/wp-content/uploads/2016/11/Encuesta-Investigaci%C3%B3n-Epidemiol%C3%B3gica-brote-ETA.xlsx" TargetMode="External"/><Relationship Id="rId5" Type="http://schemas.openxmlformats.org/officeDocument/2006/relationships/hyperlink" Target="http://epi.minsal.cl/wp-content/uploads/2023/01/ORD.28-refuerzo-de-medidas-de-prevencion-vigilancia-y-control-de-enfermedades-entericas-por-alza-estacional-esperada-de-casos.pdf" TargetMode="External"/><Relationship Id="rId6" Type="http://schemas.openxmlformats.org/officeDocument/2006/relationships/hyperlink" Target="http://epi.minsal.cl/wp-content/uploads/2022/11/ORD-1616-01-04-2022.pdf" TargetMode="External"/><Relationship Id="rId7" Type="http://schemas.openxmlformats.org/officeDocument/2006/relationships/hyperlink" Target="http://epi.minsal.cl/wp-content/uploads/2017/11/ORD_3412_ENTERICAS.pdf" TargetMode="External"/><Relationship Id="rId8" Type="http://schemas.openxmlformats.org/officeDocument/2006/relationships/hyperlink" Target="http://epi.minsal.cl/wp-content/uploads/2016/11/Encuesta-Investigaci%C3%B3n-Epidemiol%C3%B3gica-brote-ETA.pdf"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20.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0.png"/><Relationship Id="rId4" Type="http://schemas.openxmlformats.org/officeDocument/2006/relationships/image" Target="../media/image2.png"/><Relationship Id="rId5"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 name="Shape 30"/>
        <p:cNvGrpSpPr/>
        <p:nvPr/>
      </p:nvGrpSpPr>
      <p:grpSpPr>
        <a:xfrm>
          <a:off x="0" y="0"/>
          <a:ext cx="0" cy="0"/>
          <a:chOff x="0" y="0"/>
          <a:chExt cx="0" cy="0"/>
        </a:xfrm>
      </p:grpSpPr>
      <p:sp>
        <p:nvSpPr>
          <p:cNvPr id="31" name="Google Shape;31;p1"/>
          <p:cNvSpPr txBox="1"/>
          <p:nvPr>
            <p:ph idx="1" type="body"/>
          </p:nvPr>
        </p:nvSpPr>
        <p:spPr>
          <a:xfrm>
            <a:off x="1524000" y="1918741"/>
            <a:ext cx="9144000" cy="973473"/>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rgbClr val="2F5496"/>
              </a:buClr>
              <a:buSzPts val="2400"/>
              <a:buNone/>
            </a:pPr>
            <a:r>
              <a:rPr lang="es-ES" sz="2400"/>
              <a:t>Circular de  investigación epidemiológica  y control ambiental de brotes de enfermedades transmitidas por los alimentos</a:t>
            </a:r>
            <a:endParaRPr/>
          </a:p>
        </p:txBody>
      </p:sp>
      <p:pic>
        <p:nvPicPr>
          <p:cNvPr id="32" name="Google Shape;32;p1"/>
          <p:cNvPicPr preferRelativeResize="0"/>
          <p:nvPr/>
        </p:nvPicPr>
        <p:blipFill rotWithShape="1">
          <a:blip r:embed="rId3">
            <a:alphaModFix/>
          </a:blip>
          <a:srcRect b="0" l="0" r="0" t="0"/>
          <a:stretch/>
        </p:blipFill>
        <p:spPr>
          <a:xfrm>
            <a:off x="5244796" y="4328160"/>
            <a:ext cx="1702408" cy="1702408"/>
          </a:xfrm>
          <a:prstGeom prst="rect">
            <a:avLst/>
          </a:prstGeom>
          <a:noFill/>
          <a:ln>
            <a:noFill/>
          </a:ln>
        </p:spPr>
      </p:pic>
      <p:sp>
        <p:nvSpPr>
          <p:cNvPr id="33" name="Google Shape;33;p1"/>
          <p:cNvSpPr txBox="1"/>
          <p:nvPr/>
        </p:nvSpPr>
        <p:spPr>
          <a:xfrm>
            <a:off x="5441430" y="368581"/>
            <a:ext cx="6535711" cy="307777"/>
          </a:xfrm>
          <a:prstGeom prst="rect">
            <a:avLst/>
          </a:prstGeom>
          <a:noFill/>
          <a:ln>
            <a:noFill/>
          </a:ln>
        </p:spPr>
        <p:txBody>
          <a:bodyPr anchorCtr="0" anchor="t" bIns="45700" lIns="91425" spcFirstLastPara="1" rIns="91425" wrap="square" tIns="45700">
            <a:spAutoFit/>
          </a:bodyPr>
          <a:lstStyle/>
          <a:p>
            <a:pPr indent="0" lvl="0" marL="4236085" marR="0" rtl="0" algn="l">
              <a:spcBef>
                <a:spcPts val="0"/>
              </a:spcBef>
              <a:spcAft>
                <a:spcPts val="0"/>
              </a:spcAft>
              <a:buNone/>
            </a:pPr>
            <a:r>
              <a:rPr b="1" i="0" lang="es-ES" sz="1400" u="none" cap="none" strike="noStrike">
                <a:solidFill>
                  <a:schemeClr val="dk1"/>
                </a:solidFill>
                <a:latin typeface="Arial"/>
                <a:ea typeface="Arial"/>
                <a:cs typeface="Arial"/>
                <a:sym typeface="Arial"/>
              </a:rPr>
              <a:t>CIRCULAR B51/N° 12</a:t>
            </a:r>
            <a:endParaRPr b="1" i="0" sz="1400" u="none" cap="none" strike="noStrike">
              <a:solidFill>
                <a:schemeClr val="dk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0"/>
          <p:cNvSpPr txBox="1"/>
          <p:nvPr>
            <p:ph idx="2" type="body"/>
          </p:nvPr>
        </p:nvSpPr>
        <p:spPr>
          <a:xfrm>
            <a:off x="680244" y="1478140"/>
            <a:ext cx="10831512" cy="4742778"/>
          </a:xfrm>
          <a:prstGeom prst="rect">
            <a:avLst/>
          </a:prstGeom>
          <a:noFill/>
          <a:ln>
            <a:noFill/>
          </a:ln>
        </p:spPr>
        <p:txBody>
          <a:bodyPr anchorCtr="0" anchor="t" bIns="45700" lIns="91425" spcFirstLastPara="1" rIns="91425" wrap="square" tIns="45700">
            <a:normAutofit fontScale="92500" lnSpcReduction="20000"/>
          </a:bodyPr>
          <a:lstStyle/>
          <a:p>
            <a:pPr indent="-220027" lvl="0" marL="228600" rtl="0" algn="just">
              <a:lnSpc>
                <a:spcPct val="90000"/>
              </a:lnSpc>
              <a:spcBef>
                <a:spcPts val="0"/>
              </a:spcBef>
              <a:spcAft>
                <a:spcPts val="0"/>
              </a:spcAft>
              <a:buClr>
                <a:srgbClr val="2F5496"/>
              </a:buClr>
              <a:buSzPct val="100000"/>
              <a:buChar char="•"/>
            </a:pPr>
            <a:r>
              <a:rPr b="1" lang="es-ES" sz="1800">
                <a:latin typeface="Arial"/>
                <a:ea typeface="Arial"/>
                <a:cs typeface="Arial"/>
                <a:sym typeface="Arial"/>
              </a:rPr>
              <a:t>Objetivo: </a:t>
            </a:r>
            <a:r>
              <a:rPr lang="es-ES" sz="1800">
                <a:latin typeface="Arial"/>
                <a:ea typeface="Arial"/>
                <a:cs typeface="Arial"/>
                <a:sym typeface="Arial"/>
              </a:rPr>
              <a:t>establecer lineamientos, directrices y responsabilidades  para ejecutar las acciones de la vigilancia epidemiológica y de control ambiental de brotes ETA, que permitan generar información de calidad sobre la magnitud , tendencias y  distribución de esta problemática, con el propósito de orientar la toma de decisiones para su control y prevención. </a:t>
            </a:r>
            <a:endParaRPr/>
          </a:p>
          <a:p>
            <a:pPr indent="-220027" lvl="0" marL="228600" rtl="0" algn="just">
              <a:lnSpc>
                <a:spcPct val="90000"/>
              </a:lnSpc>
              <a:spcBef>
                <a:spcPts val="1000"/>
              </a:spcBef>
              <a:spcAft>
                <a:spcPts val="0"/>
              </a:spcAft>
              <a:buClr>
                <a:srgbClr val="2F5496"/>
              </a:buClr>
              <a:buSzPct val="100000"/>
              <a:buChar char="•"/>
            </a:pPr>
            <a:r>
              <a:rPr b="1" lang="es-ES" sz="1800">
                <a:latin typeface="Arial"/>
                <a:ea typeface="Arial"/>
                <a:cs typeface="Arial"/>
                <a:sym typeface="Arial"/>
              </a:rPr>
              <a:t>Alcance: </a:t>
            </a:r>
            <a:r>
              <a:rPr lang="es-ES" sz="1800">
                <a:latin typeface="Arial"/>
                <a:ea typeface="Arial"/>
                <a:cs typeface="Arial"/>
                <a:sym typeface="Arial"/>
              </a:rPr>
              <a:t>El alcance  del documento </a:t>
            </a:r>
            <a:r>
              <a:rPr lang="es-ES" sz="1800">
                <a:latin typeface="Arial"/>
                <a:ea typeface="Arial"/>
                <a:cs typeface="Arial"/>
                <a:sym typeface="Arial"/>
              </a:rPr>
              <a:t>abarca</a:t>
            </a:r>
            <a:r>
              <a:rPr lang="es-ES" sz="1800">
                <a:latin typeface="Arial"/>
                <a:ea typeface="Arial"/>
                <a:cs typeface="Arial"/>
                <a:sym typeface="Arial"/>
              </a:rPr>
              <a:t> a todos los niveles del sistema de vigilancia epidemiológica de ETA </a:t>
            </a:r>
            <a:r>
              <a:rPr lang="es-ES" sz="1800">
                <a:latin typeface="Arial"/>
                <a:ea typeface="Arial"/>
                <a:cs typeface="Arial"/>
                <a:sym typeface="Arial"/>
              </a:rPr>
              <a:t>implementado</a:t>
            </a:r>
            <a:r>
              <a:rPr lang="es-ES" sz="1800">
                <a:latin typeface="Arial"/>
                <a:ea typeface="Arial"/>
                <a:cs typeface="Arial"/>
                <a:sym typeface="Arial"/>
              </a:rPr>
              <a:t> en Chile. En el nivel central participan el departamento de Epidemiología (DIPLAS),el departamento de Nutrición y Alimentos (DIPOL), el Departamento de  Laboratorio  Biomédico Medico (ISP),el Departamento de Salud Ambiental, el Departamento de Estadística DEIS.</a:t>
            </a:r>
            <a:endParaRPr/>
          </a:p>
          <a:p>
            <a:pPr indent="0" lvl="0" marL="0" rtl="0" algn="just">
              <a:lnSpc>
                <a:spcPct val="90000"/>
              </a:lnSpc>
              <a:spcBef>
                <a:spcPts val="1000"/>
              </a:spcBef>
              <a:spcAft>
                <a:spcPts val="0"/>
              </a:spcAft>
              <a:buClr>
                <a:srgbClr val="2F5496"/>
              </a:buClr>
              <a:buSzPct val="100000"/>
              <a:buNone/>
            </a:pPr>
            <a:r>
              <a:rPr lang="es-ES" sz="1800">
                <a:latin typeface="Arial"/>
                <a:ea typeface="Arial"/>
                <a:cs typeface="Arial"/>
                <a:sym typeface="Arial"/>
              </a:rPr>
              <a:t>   A Nivel Regional </a:t>
            </a:r>
            <a:r>
              <a:rPr lang="es-ES" sz="1800">
                <a:latin typeface="Arial"/>
                <a:ea typeface="Arial"/>
                <a:cs typeface="Arial"/>
                <a:sym typeface="Arial"/>
              </a:rPr>
              <a:t>participan</a:t>
            </a:r>
            <a:r>
              <a:rPr lang="es-ES" sz="1800">
                <a:latin typeface="Arial"/>
                <a:ea typeface="Arial"/>
                <a:cs typeface="Arial"/>
                <a:sym typeface="Arial"/>
              </a:rPr>
              <a:t> las </a:t>
            </a:r>
            <a:r>
              <a:rPr lang="es-ES" sz="1800">
                <a:latin typeface="Arial"/>
                <a:ea typeface="Arial"/>
                <a:cs typeface="Arial"/>
                <a:sym typeface="Arial"/>
              </a:rPr>
              <a:t>Secretarías</a:t>
            </a:r>
            <a:r>
              <a:rPr lang="es-ES" sz="1800">
                <a:latin typeface="Arial"/>
                <a:ea typeface="Arial"/>
                <a:cs typeface="Arial"/>
                <a:sym typeface="Arial"/>
              </a:rPr>
              <a:t> Regionales Ministeriales  de Salud (SEREMI),      los Servicios de Salud y  en el Nivel Local , los establecimientos de salud de la Red Asistencial , tanto públicos como privados.</a:t>
            </a:r>
            <a:endParaRPr/>
          </a:p>
          <a:p>
            <a:pPr indent="0" lvl="0" marL="0" rtl="0" algn="just">
              <a:lnSpc>
                <a:spcPct val="90000"/>
              </a:lnSpc>
              <a:spcBef>
                <a:spcPts val="1000"/>
              </a:spcBef>
              <a:spcAft>
                <a:spcPts val="0"/>
              </a:spcAft>
              <a:buClr>
                <a:srgbClr val="2F5496"/>
              </a:buClr>
              <a:buSzPct val="100000"/>
              <a:buNone/>
            </a:pPr>
            <a:r>
              <a:rPr b="1" lang="es-ES" sz="1800">
                <a:latin typeface="Arial"/>
                <a:ea typeface="Arial"/>
                <a:cs typeface="Arial"/>
                <a:sym typeface="Arial"/>
              </a:rPr>
              <a:t>Modalidad de Vigilancia: </a:t>
            </a:r>
            <a:endParaRPr/>
          </a:p>
          <a:p>
            <a:pPr indent="-220027" lvl="0" marL="228600" rtl="0" algn="just">
              <a:lnSpc>
                <a:spcPct val="90000"/>
              </a:lnSpc>
              <a:spcBef>
                <a:spcPts val="1000"/>
              </a:spcBef>
              <a:spcAft>
                <a:spcPts val="0"/>
              </a:spcAft>
              <a:buClr>
                <a:srgbClr val="2F5496"/>
              </a:buClr>
              <a:buSzPct val="100000"/>
              <a:buChar char="•"/>
            </a:pPr>
            <a:r>
              <a:rPr b="1" lang="es-ES" sz="1800">
                <a:latin typeface="Arial"/>
                <a:ea typeface="Arial"/>
                <a:cs typeface="Arial"/>
                <a:sym typeface="Arial"/>
              </a:rPr>
              <a:t>El Decreto Supremo N°7 2019 Del Ministerio de Salud,</a:t>
            </a:r>
            <a:r>
              <a:rPr lang="es-ES" sz="1800">
                <a:latin typeface="Arial"/>
                <a:ea typeface="Arial"/>
                <a:cs typeface="Arial"/>
                <a:sym typeface="Arial"/>
              </a:rPr>
              <a:t> establece que los brotes de ETA son de notificación universal, obligatoria e inmediata. Los establecimientos de salud deben notificar de manera inmediata y por la vía más expedita la sospecha de la ocurrencia de cualquier brote de ETA a Ia SEREMI de Salud, quienes a su vez informarán al MINSAL de la misma manera.</a:t>
            </a:r>
            <a:endParaRPr sz="1800">
              <a:latin typeface="Arial"/>
              <a:ea typeface="Arial"/>
              <a:cs typeface="Arial"/>
              <a:sym typeface="Arial"/>
            </a:endParaRPr>
          </a:p>
          <a:p>
            <a:pPr indent="-107950" lvl="0" marL="228600" rtl="0" algn="l">
              <a:lnSpc>
                <a:spcPct val="90000"/>
              </a:lnSpc>
              <a:spcBef>
                <a:spcPts val="1000"/>
              </a:spcBef>
              <a:spcAft>
                <a:spcPts val="0"/>
              </a:spcAft>
              <a:buClr>
                <a:srgbClr val="2F5496"/>
              </a:buClr>
              <a:buSzPct val="100000"/>
              <a:buNone/>
            </a:pPr>
            <a:r>
              <a:t/>
            </a:r>
            <a:endParaRPr sz="1900"/>
          </a:p>
          <a:p>
            <a:pPr indent="-107950" lvl="0" marL="228600" rtl="0" algn="l">
              <a:lnSpc>
                <a:spcPct val="90000"/>
              </a:lnSpc>
              <a:spcBef>
                <a:spcPts val="1000"/>
              </a:spcBef>
              <a:spcAft>
                <a:spcPts val="0"/>
              </a:spcAft>
              <a:buClr>
                <a:srgbClr val="2F5496"/>
              </a:buClr>
              <a:buSzPct val="100000"/>
              <a:buNone/>
            </a:pPr>
            <a:r>
              <a:t/>
            </a:r>
            <a:endParaRPr sz="1900"/>
          </a:p>
          <a:p>
            <a:pPr indent="-114300" lvl="0" marL="228600" rtl="0" algn="l">
              <a:lnSpc>
                <a:spcPct val="90000"/>
              </a:lnSpc>
              <a:spcBef>
                <a:spcPts val="1000"/>
              </a:spcBef>
              <a:spcAft>
                <a:spcPts val="0"/>
              </a:spcAft>
              <a:buClr>
                <a:srgbClr val="2F5496"/>
              </a:buClr>
              <a:buSzPct val="100000"/>
              <a:buNone/>
            </a:pPr>
            <a:r>
              <a:t/>
            </a:r>
            <a:endParaRPr b="1" sz="1800"/>
          </a:p>
          <a:p>
            <a:pPr indent="-114300" lvl="0" marL="228600" rtl="0" algn="l">
              <a:lnSpc>
                <a:spcPct val="90000"/>
              </a:lnSpc>
              <a:spcBef>
                <a:spcPts val="1000"/>
              </a:spcBef>
              <a:spcAft>
                <a:spcPts val="0"/>
              </a:spcAft>
              <a:buClr>
                <a:srgbClr val="2F5496"/>
              </a:buClr>
              <a:buSzPct val="100000"/>
              <a:buNone/>
            </a:pPr>
            <a:r>
              <a:t/>
            </a:r>
            <a:endParaRPr b="1" sz="1800"/>
          </a:p>
        </p:txBody>
      </p:sp>
      <p:sp>
        <p:nvSpPr>
          <p:cNvPr id="98" name="Google Shape;98;p10"/>
          <p:cNvSpPr txBox="1"/>
          <p:nvPr/>
        </p:nvSpPr>
        <p:spPr>
          <a:xfrm>
            <a:off x="275510" y="891801"/>
            <a:ext cx="8448766" cy="400110"/>
          </a:xfrm>
          <a:prstGeom prst="rect">
            <a:avLst/>
          </a:prstGeom>
          <a:noFill/>
          <a:ln>
            <a:noFill/>
          </a:ln>
        </p:spPr>
        <p:txBody>
          <a:bodyPr anchorCtr="0" anchor="t" bIns="45700" lIns="91425" spcFirstLastPara="1" rIns="91425" wrap="square" tIns="45700">
            <a:spAutoFit/>
          </a:bodyPr>
          <a:lstStyle/>
          <a:p>
            <a:pPr indent="0" lvl="0" marL="4236085" marR="0" rtl="0" algn="l">
              <a:spcBef>
                <a:spcPts val="0"/>
              </a:spcBef>
              <a:spcAft>
                <a:spcPts val="0"/>
              </a:spcAft>
              <a:buNone/>
            </a:pPr>
            <a:r>
              <a:rPr b="1" i="0" lang="es-ES" sz="2000" u="none" cap="none" strike="noStrike">
                <a:solidFill>
                  <a:schemeClr val="dk1"/>
                </a:solidFill>
                <a:latin typeface="Arial"/>
                <a:ea typeface="Arial"/>
                <a:cs typeface="Arial"/>
                <a:sym typeface="Arial"/>
              </a:rPr>
              <a:t>CIRCULAR B51/N° 12</a:t>
            </a:r>
            <a:endParaRPr b="1" i="0" sz="2000" u="none" cap="none" strike="noStrike">
              <a:solidFill>
                <a:schemeClr val="dk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1"/>
          <p:cNvSpPr txBox="1"/>
          <p:nvPr>
            <p:ph type="title"/>
          </p:nvPr>
        </p:nvSpPr>
        <p:spPr>
          <a:xfrm>
            <a:off x="679132" y="200618"/>
            <a:ext cx="10832253" cy="646049"/>
          </a:xfrm>
          <a:prstGeom prst="rect">
            <a:avLst/>
          </a:prstGeom>
          <a:noFill/>
          <a:ln>
            <a:noFill/>
          </a:ln>
        </p:spPr>
        <p:txBody>
          <a:bodyPr anchorCtr="0" anchor="t" bIns="45700" lIns="91425" spcFirstLastPara="1" rIns="91425" wrap="square" tIns="45700">
            <a:normAutofit fontScale="90000"/>
          </a:bodyPr>
          <a:lstStyle/>
          <a:p>
            <a:pPr indent="0" lvl="0" marL="0" rtl="0" algn="ctr">
              <a:lnSpc>
                <a:spcPct val="90000"/>
              </a:lnSpc>
              <a:spcBef>
                <a:spcPts val="0"/>
              </a:spcBef>
              <a:spcAft>
                <a:spcPts val="0"/>
              </a:spcAft>
              <a:buClr>
                <a:srgbClr val="2F5496"/>
              </a:buClr>
              <a:buSzPct val="100000"/>
              <a:buFont typeface="Verdana"/>
              <a:buNone/>
            </a:pPr>
            <a:r>
              <a:rPr lang="es-ES"/>
              <a:t>Notificación </a:t>
            </a:r>
            <a:endParaRPr/>
          </a:p>
        </p:txBody>
      </p:sp>
      <p:sp>
        <p:nvSpPr>
          <p:cNvPr id="104" name="Google Shape;104;p11"/>
          <p:cNvSpPr txBox="1"/>
          <p:nvPr>
            <p:ph idx="2" type="body"/>
          </p:nvPr>
        </p:nvSpPr>
        <p:spPr>
          <a:xfrm>
            <a:off x="455021" y="847472"/>
            <a:ext cx="10831512" cy="5637246"/>
          </a:xfrm>
          <a:prstGeom prst="rect">
            <a:avLst/>
          </a:prstGeom>
          <a:noFill/>
          <a:ln>
            <a:noFill/>
          </a:ln>
        </p:spPr>
        <p:txBody>
          <a:bodyPr anchorCtr="0" anchor="t" bIns="45700" lIns="91425" spcFirstLastPara="1" rIns="91425" wrap="square" tIns="45700">
            <a:normAutofit lnSpcReduction="20000"/>
          </a:bodyPr>
          <a:lstStyle/>
          <a:p>
            <a:pPr indent="-342900" lvl="0" marL="342900" marR="436244" rtl="0" algn="just">
              <a:lnSpc>
                <a:spcPct val="100000"/>
              </a:lnSpc>
              <a:spcBef>
                <a:spcPts val="0"/>
              </a:spcBef>
              <a:spcAft>
                <a:spcPts val="0"/>
              </a:spcAft>
              <a:buClr>
                <a:srgbClr val="2F5496"/>
              </a:buClr>
              <a:buSzPts val="1800"/>
              <a:buFont typeface="Calibri"/>
              <a:buAutoNum type="alphaLcParenR"/>
            </a:pPr>
            <a:r>
              <a:rPr lang="es-ES" sz="1800">
                <a:latin typeface="Arial"/>
                <a:ea typeface="Arial"/>
                <a:cs typeface="Arial"/>
                <a:sym typeface="Arial"/>
              </a:rPr>
              <a:t>Frente a la sospecha de la ocurrencia de un brote de ETA, el personal de salud que atiende los primeros casos es el responsable de iniciar la investigación epidemiológica entrevistando al caso  índice y completando "</a:t>
            </a:r>
            <a:r>
              <a:rPr b="1" lang="es-ES" sz="1800">
                <a:solidFill>
                  <a:srgbClr val="0070C0"/>
                </a:solidFill>
                <a:latin typeface="Arial"/>
                <a:ea typeface="Arial"/>
                <a:cs typeface="Arial"/>
                <a:sym typeface="Arial"/>
              </a:rPr>
              <a:t>Encuesta para la Investigación Epidemiológica de brote de Enfermedades Transmitidas por Alimentos”</a:t>
            </a:r>
            <a:r>
              <a:rPr lang="es-ES" sz="1800">
                <a:latin typeface="Arial"/>
                <a:ea typeface="Arial"/>
                <a:cs typeface="Arial"/>
                <a:sym typeface="Arial"/>
              </a:rPr>
              <a:t>.</a:t>
            </a:r>
            <a:endParaRPr sz="1800">
              <a:latin typeface="Arial"/>
              <a:ea typeface="Arial"/>
              <a:cs typeface="Arial"/>
              <a:sym typeface="Arial"/>
            </a:endParaRPr>
          </a:p>
          <a:p>
            <a:pPr indent="-342900" lvl="0" marL="342900" rtl="0" algn="just">
              <a:lnSpc>
                <a:spcPct val="100000"/>
              </a:lnSpc>
              <a:spcBef>
                <a:spcPts val="460"/>
              </a:spcBef>
              <a:spcAft>
                <a:spcPts val="0"/>
              </a:spcAft>
              <a:buClr>
                <a:srgbClr val="2F5496"/>
              </a:buClr>
              <a:buSzPts val="1800"/>
              <a:buFont typeface="Calibri"/>
              <a:buAutoNum type="alphaLcParenR"/>
            </a:pPr>
            <a:r>
              <a:rPr lang="es-ES" sz="1800">
                <a:latin typeface="Arial"/>
                <a:ea typeface="Arial"/>
                <a:cs typeface="Arial"/>
                <a:sym typeface="Arial"/>
              </a:rPr>
              <a:t>Paralelamente, el establecimiento de salud debe notificar de manera inmediata a </a:t>
            </a:r>
            <a:r>
              <a:rPr lang="es-ES" sz="1800">
                <a:latin typeface="Arial"/>
                <a:ea typeface="Arial"/>
                <a:cs typeface="Arial"/>
                <a:sym typeface="Arial"/>
              </a:rPr>
              <a:t>epidemiología</a:t>
            </a:r>
            <a:endParaRPr/>
          </a:p>
          <a:p>
            <a:pPr indent="0" lvl="0" marL="0" rtl="0" algn="just">
              <a:lnSpc>
                <a:spcPct val="100000"/>
              </a:lnSpc>
              <a:spcBef>
                <a:spcPts val="460"/>
              </a:spcBef>
              <a:spcAft>
                <a:spcPts val="0"/>
              </a:spcAft>
              <a:buClr>
                <a:srgbClr val="2F5496"/>
              </a:buClr>
              <a:buSzPts val="1800"/>
              <a:buNone/>
            </a:pPr>
            <a:r>
              <a:rPr lang="es-ES" sz="1800">
                <a:latin typeface="Arial"/>
                <a:ea typeface="Arial"/>
                <a:cs typeface="Arial"/>
                <a:sym typeface="Arial"/>
              </a:rPr>
              <a:t>  de la SEREMI de Salud respectiva por la vía más expedita, informando la sospecha de brote ETA y el inicio de la investigación.</a:t>
            </a:r>
            <a:endParaRPr/>
          </a:p>
          <a:p>
            <a:pPr indent="0" lvl="0" marL="0" rtl="0" algn="just">
              <a:lnSpc>
                <a:spcPct val="100000"/>
              </a:lnSpc>
              <a:spcBef>
                <a:spcPts val="460"/>
              </a:spcBef>
              <a:spcAft>
                <a:spcPts val="0"/>
              </a:spcAft>
              <a:buClr>
                <a:srgbClr val="2F5496"/>
              </a:buClr>
              <a:buSzPts val="1800"/>
              <a:buNone/>
            </a:pPr>
            <a:r>
              <a:rPr lang="es-ES" sz="1800">
                <a:latin typeface="Arial"/>
                <a:ea typeface="Arial"/>
                <a:cs typeface="Arial"/>
                <a:sym typeface="Arial"/>
              </a:rPr>
              <a:t>c)  El establecimiento de Salud deberá enviar el </a:t>
            </a:r>
            <a:r>
              <a:rPr b="1" lang="es-ES" sz="1800">
                <a:solidFill>
                  <a:srgbClr val="0070C0"/>
                </a:solidFill>
                <a:latin typeface="Arial"/>
                <a:ea typeface="Arial"/>
                <a:cs typeface="Arial"/>
                <a:sym typeface="Arial"/>
              </a:rPr>
              <a:t>Encuesta para la Investigación Epidemiológica de brote de Enfermedades Transmitidas por Alimentos </a:t>
            </a:r>
            <a:r>
              <a:rPr lang="es-ES" sz="1800">
                <a:latin typeface="Arial"/>
                <a:ea typeface="Arial"/>
                <a:cs typeface="Arial"/>
                <a:sym typeface="Arial"/>
              </a:rPr>
              <a:t>vía correo electrónico a </a:t>
            </a:r>
            <a:r>
              <a:rPr lang="es-ES" sz="1800">
                <a:latin typeface="Arial"/>
                <a:ea typeface="Arial"/>
                <a:cs typeface="Arial"/>
                <a:sym typeface="Arial"/>
              </a:rPr>
              <a:t>Epidemiología</a:t>
            </a:r>
            <a:r>
              <a:rPr lang="es-ES" sz="1800">
                <a:latin typeface="Arial"/>
                <a:ea typeface="Arial"/>
                <a:cs typeface="Arial"/>
                <a:sym typeface="Arial"/>
              </a:rPr>
              <a:t> de la SEREMI de Salud , </a:t>
            </a:r>
            <a:r>
              <a:rPr b="1" lang="es-ES" sz="1800">
                <a:solidFill>
                  <a:srgbClr val="0070C0"/>
                </a:solidFill>
                <a:latin typeface="Arial"/>
                <a:ea typeface="Arial"/>
                <a:cs typeface="Arial"/>
                <a:sym typeface="Arial"/>
              </a:rPr>
              <a:t>en un plazo no mayor a 24 hrs</a:t>
            </a:r>
            <a:endParaRPr b="1" sz="1800">
              <a:solidFill>
                <a:srgbClr val="0070C0"/>
              </a:solidFill>
              <a:latin typeface="Arial"/>
              <a:ea typeface="Arial"/>
              <a:cs typeface="Arial"/>
              <a:sym typeface="Arial"/>
            </a:endParaRPr>
          </a:p>
          <a:p>
            <a:pPr indent="0" lvl="0" marL="0" rtl="0" algn="just">
              <a:lnSpc>
                <a:spcPct val="100000"/>
              </a:lnSpc>
              <a:spcBef>
                <a:spcPts val="460"/>
              </a:spcBef>
              <a:spcAft>
                <a:spcPts val="0"/>
              </a:spcAft>
              <a:buClr>
                <a:srgbClr val="2F5496"/>
              </a:buClr>
              <a:buSzPts val="1800"/>
              <a:buNone/>
            </a:pPr>
            <a:r>
              <a:rPr lang="es-ES" sz="1800">
                <a:latin typeface="Arial"/>
                <a:ea typeface="Arial"/>
                <a:cs typeface="Arial"/>
                <a:sym typeface="Arial"/>
              </a:rPr>
              <a:t>d)  A su vez, epidemiología de la SEREMI de salud será el responsable de notificar al nivel central, ingresando la información preliminar del brote al sistema de notificación oficial del MINSAL </a:t>
            </a:r>
            <a:r>
              <a:rPr b="1" lang="es-ES" sz="1800">
                <a:latin typeface="Arial"/>
                <a:ea typeface="Arial"/>
                <a:cs typeface="Arial"/>
                <a:sym typeface="Arial"/>
              </a:rPr>
              <a:t>(Filemaker). </a:t>
            </a:r>
            <a:r>
              <a:rPr lang="es-ES" sz="1800">
                <a:latin typeface="Arial"/>
                <a:ea typeface="Arial"/>
                <a:cs typeface="Arial"/>
                <a:sym typeface="Arial"/>
              </a:rPr>
              <a:t>De no ser posible el ingreso a este sistema, notificará vía correo electrónico o por la vía </a:t>
            </a:r>
            <a:r>
              <a:rPr lang="es-ES" sz="1800">
                <a:latin typeface="Arial"/>
                <a:ea typeface="Arial"/>
                <a:cs typeface="Arial"/>
                <a:sym typeface="Arial"/>
              </a:rPr>
              <a:t>más</a:t>
            </a:r>
            <a:r>
              <a:rPr lang="es-ES" sz="1800">
                <a:latin typeface="Arial"/>
                <a:ea typeface="Arial"/>
                <a:cs typeface="Arial"/>
                <a:sym typeface="Arial"/>
              </a:rPr>
              <a:t>  expedita al encargado nacional de vigilancia de los brotes ETA, con copia al referente de alimentos de DIPOL y al Centro Nacional de Enlaces (CNE). El ingreso al sistema deberá ser completado lo antes posible.</a:t>
            </a:r>
            <a:endParaRPr/>
          </a:p>
          <a:p>
            <a:pPr indent="0" lvl="0" marL="0" rtl="0" algn="just">
              <a:lnSpc>
                <a:spcPct val="100000"/>
              </a:lnSpc>
              <a:spcBef>
                <a:spcPts val="460"/>
              </a:spcBef>
              <a:spcAft>
                <a:spcPts val="0"/>
              </a:spcAft>
              <a:buClr>
                <a:srgbClr val="2F5496"/>
              </a:buClr>
              <a:buSzPts val="1800"/>
              <a:buNone/>
            </a:pPr>
            <a:r>
              <a:rPr lang="es-ES" sz="1800">
                <a:latin typeface="Arial"/>
                <a:ea typeface="Arial"/>
                <a:cs typeface="Arial"/>
                <a:sym typeface="Arial"/>
              </a:rPr>
              <a:t>e)  Si el establecimiento de salud no realiza la notificación en los plazos establecidos, epidemiología de la SEREMI de salud podrá iniciar un sumario sanitario al establecimiento por infracción a Decreto Supremo N°7.</a:t>
            </a:r>
            <a:endParaRPr sz="1800">
              <a:latin typeface="Arial"/>
              <a:ea typeface="Arial"/>
              <a:cs typeface="Arial"/>
              <a:sym typeface="Arial"/>
            </a:endParaRPr>
          </a:p>
          <a:p>
            <a:pPr indent="0" lvl="0" marL="0" rtl="0" algn="l">
              <a:lnSpc>
                <a:spcPct val="100000"/>
              </a:lnSpc>
              <a:spcBef>
                <a:spcPts val="460"/>
              </a:spcBef>
              <a:spcAft>
                <a:spcPts val="0"/>
              </a:spcAft>
              <a:buClr>
                <a:srgbClr val="2F5496"/>
              </a:buClr>
              <a:buSzPts val="1800"/>
              <a:buNone/>
            </a:pPr>
            <a:r>
              <a:t/>
            </a:r>
            <a:endParaRPr sz="1800">
              <a:solidFill>
                <a:srgbClr val="0070C0"/>
              </a:solidFill>
              <a:latin typeface="Arial"/>
              <a:ea typeface="Arial"/>
              <a:cs typeface="Arial"/>
              <a:sym typeface="Arial"/>
            </a:endParaRPr>
          </a:p>
          <a:p>
            <a:pPr indent="0" lvl="0" marL="0" rtl="0" algn="l">
              <a:lnSpc>
                <a:spcPct val="100000"/>
              </a:lnSpc>
              <a:spcBef>
                <a:spcPts val="460"/>
              </a:spcBef>
              <a:spcAft>
                <a:spcPts val="0"/>
              </a:spcAft>
              <a:buClr>
                <a:srgbClr val="2F5496"/>
              </a:buClr>
              <a:buSzPts val="1800"/>
              <a:buNone/>
            </a:pPr>
            <a:r>
              <a:t/>
            </a:r>
            <a:endParaRPr sz="1800">
              <a:solidFill>
                <a:srgbClr val="0070C0"/>
              </a:solidFill>
              <a:latin typeface="Arial"/>
              <a:ea typeface="Arial"/>
              <a:cs typeface="Arial"/>
              <a:sym typeface="Arial"/>
            </a:endParaRPr>
          </a:p>
          <a:p>
            <a:pPr indent="0" lvl="0" marL="0" rtl="0" algn="l">
              <a:lnSpc>
                <a:spcPct val="100000"/>
              </a:lnSpc>
              <a:spcBef>
                <a:spcPts val="460"/>
              </a:spcBef>
              <a:spcAft>
                <a:spcPts val="0"/>
              </a:spcAft>
              <a:buClr>
                <a:srgbClr val="2F5496"/>
              </a:buClr>
              <a:buSzPts val="1800"/>
              <a:buNone/>
            </a:pPr>
            <a:r>
              <a:t/>
            </a:r>
            <a:endParaRPr sz="1800">
              <a:solidFill>
                <a:srgbClr val="0070C0"/>
              </a:solidFill>
              <a:latin typeface="Arial"/>
              <a:ea typeface="Arial"/>
              <a:cs typeface="Arial"/>
              <a:sym typeface="Arial"/>
            </a:endParaRPr>
          </a:p>
          <a:p>
            <a:pPr indent="-76200" lvl="0" marL="228600" rtl="0" algn="l">
              <a:lnSpc>
                <a:spcPct val="90000"/>
              </a:lnSpc>
              <a:spcBef>
                <a:spcPts val="1000"/>
              </a:spcBef>
              <a:spcAft>
                <a:spcPts val="0"/>
              </a:spcAft>
              <a:buClr>
                <a:srgbClr val="2F5496"/>
              </a:buClr>
              <a:buSzPts val="2400"/>
              <a:buNone/>
            </a:pPr>
            <a:r>
              <a:t/>
            </a:r>
            <a:endParaRPr/>
          </a:p>
        </p:txBody>
      </p:sp>
      <p:sp>
        <p:nvSpPr>
          <p:cNvPr id="105" name="Google Shape;105;p11"/>
          <p:cNvSpPr txBox="1"/>
          <p:nvPr/>
        </p:nvSpPr>
        <p:spPr>
          <a:xfrm>
            <a:off x="5765846" y="1645699"/>
            <a:ext cx="227850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s-ES" sz="1800" u="none" cap="none" strike="noStrike">
                <a:solidFill>
                  <a:srgbClr val="2F5496"/>
                </a:solidFill>
                <a:latin typeface="Calibri"/>
                <a:ea typeface="Calibri"/>
                <a:cs typeface="Calibri"/>
                <a:sym typeface="Calibri"/>
              </a:rPr>
              <a:t>Anexo 1</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pic>
        <p:nvPicPr>
          <p:cNvPr id="110" name="Google Shape;110;p12"/>
          <p:cNvPicPr preferRelativeResize="0"/>
          <p:nvPr/>
        </p:nvPicPr>
        <p:blipFill rotWithShape="1">
          <a:blip r:embed="rId3">
            <a:alphaModFix/>
          </a:blip>
          <a:srcRect b="8886" l="36272" r="17992" t="29997"/>
          <a:stretch/>
        </p:blipFill>
        <p:spPr>
          <a:xfrm>
            <a:off x="1464039" y="795510"/>
            <a:ext cx="9263921" cy="5807657"/>
          </a:xfrm>
          <a:prstGeom prst="rect">
            <a:avLst/>
          </a:prstGeom>
          <a:noFill/>
          <a:ln>
            <a:noFill/>
          </a:ln>
        </p:spPr>
      </p:pic>
      <p:sp>
        <p:nvSpPr>
          <p:cNvPr id="111" name="Google Shape;111;p12"/>
          <p:cNvSpPr txBox="1"/>
          <p:nvPr/>
        </p:nvSpPr>
        <p:spPr>
          <a:xfrm>
            <a:off x="3657600" y="254833"/>
            <a:ext cx="5756223"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800">
                <a:solidFill>
                  <a:srgbClr val="0070C0"/>
                </a:solidFill>
                <a:latin typeface="Calibri"/>
                <a:ea typeface="Calibri"/>
                <a:cs typeface="Calibri"/>
                <a:sym typeface="Calibri"/>
              </a:rPr>
              <a:t>ETAPAS  DE LA NOTIFICACION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3"/>
          <p:cNvSpPr txBox="1"/>
          <p:nvPr>
            <p:ph type="title"/>
          </p:nvPr>
        </p:nvSpPr>
        <p:spPr>
          <a:xfrm>
            <a:off x="679133" y="0"/>
            <a:ext cx="10832253" cy="646049"/>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rgbClr val="2F5496"/>
              </a:buClr>
              <a:buSzPts val="2000"/>
              <a:buFont typeface="Verdana"/>
              <a:buNone/>
            </a:pPr>
            <a:r>
              <a:rPr lang="es-ES" sz="2000"/>
              <a:t>Pasos de la </a:t>
            </a:r>
            <a:r>
              <a:rPr lang="es-ES" sz="2000"/>
              <a:t>Investigación Epidemiológica </a:t>
            </a:r>
            <a:endParaRPr/>
          </a:p>
        </p:txBody>
      </p:sp>
      <p:sp>
        <p:nvSpPr>
          <p:cNvPr id="117" name="Google Shape;117;p13"/>
          <p:cNvSpPr txBox="1"/>
          <p:nvPr>
            <p:ph idx="2" type="body"/>
          </p:nvPr>
        </p:nvSpPr>
        <p:spPr>
          <a:xfrm>
            <a:off x="0" y="479686"/>
            <a:ext cx="12192000" cy="7435121"/>
          </a:xfrm>
          <a:prstGeom prst="rect">
            <a:avLst/>
          </a:prstGeom>
          <a:noFill/>
          <a:ln>
            <a:noFill/>
          </a:ln>
        </p:spPr>
        <p:txBody>
          <a:bodyPr anchorCtr="0" anchor="t" bIns="45700" lIns="91425" spcFirstLastPara="1" rIns="91425" wrap="square" tIns="45700">
            <a:normAutofit fontScale="47500"/>
          </a:bodyPr>
          <a:lstStyle/>
          <a:p>
            <a:pPr indent="-342931" lvl="0" marL="342900" rtl="0" algn="just">
              <a:lnSpc>
                <a:spcPct val="120000"/>
              </a:lnSpc>
              <a:spcBef>
                <a:spcPts val="0"/>
              </a:spcBef>
              <a:spcAft>
                <a:spcPts val="0"/>
              </a:spcAft>
              <a:buClr>
                <a:srgbClr val="2F5496"/>
              </a:buClr>
              <a:buSzPct val="100000"/>
              <a:buFont typeface="Calibri"/>
              <a:buAutoNum type="alphaLcParenR"/>
            </a:pPr>
            <a:r>
              <a:rPr lang="es-ES" sz="2700">
                <a:latin typeface="Arial"/>
                <a:ea typeface="Arial"/>
                <a:cs typeface="Arial"/>
                <a:sym typeface="Arial"/>
              </a:rPr>
              <a:t>Para establecer un brote ETA, Epidemiología SEREMI de salud  deberá analizar la información clínica y epidemiológica a partir de la encuesta  aplicada sobre los afectados.</a:t>
            </a:r>
            <a:endParaRPr/>
          </a:p>
          <a:p>
            <a:pPr indent="-342931" lvl="0" marL="342900" rtl="0" algn="just">
              <a:lnSpc>
                <a:spcPct val="120000"/>
              </a:lnSpc>
              <a:spcBef>
                <a:spcPts val="1000"/>
              </a:spcBef>
              <a:spcAft>
                <a:spcPts val="0"/>
              </a:spcAft>
              <a:buClr>
                <a:srgbClr val="2F5496"/>
              </a:buClr>
              <a:buSzPct val="100000"/>
              <a:buFont typeface="Calibri"/>
              <a:buAutoNum type="alphaLcParenR"/>
            </a:pPr>
            <a:r>
              <a:rPr b="1" lang="es-ES" sz="2700">
                <a:latin typeface="Arial"/>
                <a:ea typeface="Arial"/>
                <a:cs typeface="Arial"/>
                <a:sym typeface="Arial"/>
              </a:rPr>
              <a:t>Si los antecedentes indican que no hubo algún alimento consumido como factor de  exposición  común entre los afectados, se procederá descartar el brote ETA en el sistema oficial del MINSAL</a:t>
            </a:r>
            <a:endParaRPr b="1"/>
          </a:p>
          <a:p>
            <a:pPr indent="-342931" lvl="0" marL="342900" rtl="0" algn="just">
              <a:lnSpc>
                <a:spcPct val="120000"/>
              </a:lnSpc>
              <a:spcBef>
                <a:spcPts val="1000"/>
              </a:spcBef>
              <a:spcAft>
                <a:spcPts val="0"/>
              </a:spcAft>
              <a:buClr>
                <a:srgbClr val="2F5496"/>
              </a:buClr>
              <a:buSzPct val="100000"/>
              <a:buFont typeface="Calibri"/>
              <a:buAutoNum type="alphaLcParenR"/>
            </a:pPr>
            <a:r>
              <a:rPr lang="es-ES" sz="2700">
                <a:latin typeface="Arial"/>
                <a:ea typeface="Arial"/>
                <a:cs typeface="Arial"/>
                <a:sym typeface="Arial"/>
              </a:rPr>
              <a:t>De manera  habitual se deberá </a:t>
            </a:r>
            <a:r>
              <a:rPr b="1" lang="es-ES" sz="2700">
                <a:latin typeface="Arial"/>
                <a:ea typeface="Arial"/>
                <a:cs typeface="Arial"/>
                <a:sym typeface="Arial"/>
              </a:rPr>
              <a:t>indicar la toma de muestra de deposición </a:t>
            </a:r>
            <a:r>
              <a:rPr lang="es-ES" sz="2700">
                <a:latin typeface="Arial"/>
                <a:ea typeface="Arial"/>
                <a:cs typeface="Arial"/>
                <a:sym typeface="Arial"/>
              </a:rPr>
              <a:t>aquellos pacientes que </a:t>
            </a:r>
            <a:r>
              <a:rPr b="1" lang="es-ES" sz="2700">
                <a:latin typeface="Arial"/>
                <a:ea typeface="Arial"/>
                <a:cs typeface="Arial"/>
                <a:sym typeface="Arial"/>
              </a:rPr>
              <a:t>presenten diarrea </a:t>
            </a:r>
            <a:r>
              <a:rPr lang="es-ES" sz="2700">
                <a:latin typeface="Arial"/>
                <a:ea typeface="Arial"/>
                <a:cs typeface="Arial"/>
                <a:sym typeface="Arial"/>
              </a:rPr>
              <a:t>,utilizando el medio de transporte Cary Blair  convencional para realizar el </a:t>
            </a:r>
            <a:r>
              <a:rPr b="1" lang="es-ES" sz="2700">
                <a:latin typeface="Arial"/>
                <a:ea typeface="Arial"/>
                <a:cs typeface="Arial"/>
                <a:sym typeface="Arial"/>
              </a:rPr>
              <a:t>coprocultivo </a:t>
            </a:r>
            <a:r>
              <a:rPr lang="es-ES" sz="2700">
                <a:latin typeface="Arial"/>
                <a:ea typeface="Arial"/>
                <a:cs typeface="Arial"/>
                <a:sym typeface="Arial"/>
              </a:rPr>
              <a:t>en el laboratorio  local , </a:t>
            </a:r>
            <a:r>
              <a:rPr b="1" lang="es-ES" sz="2700" u="sng">
                <a:latin typeface="Arial"/>
                <a:ea typeface="Arial"/>
                <a:cs typeface="Arial"/>
                <a:sym typeface="Arial"/>
              </a:rPr>
              <a:t>se recomienda</a:t>
            </a:r>
            <a:r>
              <a:rPr lang="es-ES" sz="2700">
                <a:latin typeface="Arial"/>
                <a:ea typeface="Arial"/>
                <a:cs typeface="Arial"/>
                <a:sym typeface="Arial"/>
              </a:rPr>
              <a:t> entre  a 10 muestras por brote dependiendo de la magnitud, </a:t>
            </a:r>
            <a:r>
              <a:rPr b="1" lang="es-ES" sz="2700">
                <a:latin typeface="Arial"/>
                <a:ea typeface="Arial"/>
                <a:cs typeface="Arial"/>
                <a:sym typeface="Arial"/>
              </a:rPr>
              <a:t>PREVIA ENTREVISTA CON LA UNIDAD DE EPIDEMIOLOGIA.</a:t>
            </a:r>
            <a:r>
              <a:rPr b="1" lang="es-ES" sz="2700">
                <a:latin typeface="Arial"/>
                <a:ea typeface="Arial"/>
                <a:cs typeface="Arial"/>
                <a:sym typeface="Arial"/>
              </a:rPr>
              <a:t> </a:t>
            </a:r>
            <a:endParaRPr b="1"/>
          </a:p>
          <a:p>
            <a:pPr indent="-342931" lvl="0" marL="342900" rtl="0" algn="just">
              <a:lnSpc>
                <a:spcPct val="120000"/>
              </a:lnSpc>
              <a:spcBef>
                <a:spcPts val="1000"/>
              </a:spcBef>
              <a:spcAft>
                <a:spcPts val="0"/>
              </a:spcAft>
              <a:buClr>
                <a:srgbClr val="2F5496"/>
              </a:buClr>
              <a:buSzPct val="100000"/>
              <a:buFont typeface="Calibri"/>
              <a:buAutoNum type="alphaLcParenR"/>
            </a:pPr>
            <a:r>
              <a:rPr lang="es-ES" sz="2700">
                <a:latin typeface="Arial"/>
                <a:ea typeface="Arial"/>
                <a:cs typeface="Arial"/>
                <a:sym typeface="Arial"/>
              </a:rPr>
              <a:t>Si el brote ETA es de importancia  en Salud </a:t>
            </a:r>
            <a:r>
              <a:rPr lang="es-ES" sz="2700">
                <a:latin typeface="Arial"/>
                <a:ea typeface="Arial"/>
                <a:cs typeface="Arial"/>
                <a:sym typeface="Arial"/>
              </a:rPr>
              <a:t>Pública</a:t>
            </a:r>
            <a:r>
              <a:rPr lang="es-ES" sz="2700">
                <a:latin typeface="Arial"/>
                <a:ea typeface="Arial"/>
                <a:cs typeface="Arial"/>
                <a:sym typeface="Arial"/>
              </a:rPr>
              <a:t> ,</a:t>
            </a:r>
            <a:r>
              <a:rPr b="1" lang="es-ES" sz="2700" u="sng">
                <a:latin typeface="Arial"/>
                <a:ea typeface="Arial"/>
                <a:cs typeface="Arial"/>
                <a:sym typeface="Arial"/>
              </a:rPr>
              <a:t>epidemiología SEREMI de salud </a:t>
            </a:r>
            <a:r>
              <a:rPr b="1" lang="es-ES" sz="2700" u="sng">
                <a:latin typeface="Arial"/>
                <a:ea typeface="Arial"/>
                <a:cs typeface="Arial"/>
                <a:sym typeface="Arial"/>
              </a:rPr>
              <a:t>coordinará</a:t>
            </a:r>
            <a:r>
              <a:rPr b="1" lang="es-ES" sz="2700" u="sng">
                <a:latin typeface="Arial"/>
                <a:ea typeface="Arial"/>
                <a:cs typeface="Arial"/>
                <a:sym typeface="Arial"/>
              </a:rPr>
              <a:t> la toma de muestra,</a:t>
            </a:r>
            <a:r>
              <a:rPr lang="es-ES" sz="2700">
                <a:latin typeface="Arial"/>
                <a:ea typeface="Arial"/>
                <a:cs typeface="Arial"/>
                <a:sym typeface="Arial"/>
              </a:rPr>
              <a:t>   con el </a:t>
            </a:r>
            <a:r>
              <a:rPr b="1" lang="es-ES" sz="2700" u="sng">
                <a:latin typeface="Arial"/>
                <a:ea typeface="Arial"/>
                <a:cs typeface="Arial"/>
                <a:sym typeface="Arial"/>
              </a:rPr>
              <a:t>DELEGADO</a:t>
            </a:r>
            <a:r>
              <a:rPr b="1" lang="es-ES" sz="2700" u="sng">
                <a:latin typeface="Arial"/>
                <a:ea typeface="Arial"/>
                <a:cs typeface="Arial"/>
                <a:sym typeface="Arial"/>
              </a:rPr>
              <a:t> de </a:t>
            </a:r>
            <a:r>
              <a:rPr b="1" lang="es-ES" sz="2700" u="sng">
                <a:latin typeface="Arial"/>
                <a:ea typeface="Arial"/>
                <a:cs typeface="Arial"/>
                <a:sym typeface="Arial"/>
              </a:rPr>
              <a:t>epidemiología</a:t>
            </a:r>
            <a:r>
              <a:rPr b="1" lang="es-ES" sz="2700" u="sng">
                <a:latin typeface="Arial"/>
                <a:ea typeface="Arial"/>
                <a:cs typeface="Arial"/>
                <a:sym typeface="Arial"/>
              </a:rPr>
              <a:t> del establecimiento de  salud</a:t>
            </a:r>
            <a:r>
              <a:rPr lang="es-ES" sz="2700">
                <a:latin typeface="Arial"/>
                <a:ea typeface="Arial"/>
                <a:cs typeface="Arial"/>
                <a:sym typeface="Arial"/>
              </a:rPr>
              <a:t>, proporcionando los medios de transporte Cary Blair líquidos, que posteriormente  serán enviados al ISP, donde  analizaran en busca de  agentes bacterianos , virales, parasitarios.</a:t>
            </a:r>
            <a:endParaRPr/>
          </a:p>
          <a:p>
            <a:pPr indent="-342931" lvl="0" marL="342900" rtl="0" algn="just">
              <a:lnSpc>
                <a:spcPct val="120000"/>
              </a:lnSpc>
              <a:spcBef>
                <a:spcPts val="1000"/>
              </a:spcBef>
              <a:spcAft>
                <a:spcPts val="0"/>
              </a:spcAft>
              <a:buClr>
                <a:srgbClr val="2F5496"/>
              </a:buClr>
              <a:buSzPct val="100000"/>
              <a:buFont typeface="Calibri"/>
              <a:buAutoNum type="alphaLcParenR"/>
            </a:pPr>
            <a:r>
              <a:rPr lang="es-ES" sz="2700">
                <a:latin typeface="Arial"/>
                <a:ea typeface="Arial"/>
                <a:cs typeface="Arial"/>
                <a:sym typeface="Arial"/>
              </a:rPr>
              <a:t>Si los antecedentes recabados permiten confirmar un brote ETA, epidemiología de SEREMI de salud, </a:t>
            </a:r>
            <a:r>
              <a:rPr lang="es-ES" sz="2700">
                <a:latin typeface="Arial"/>
                <a:ea typeface="Arial"/>
                <a:cs typeface="Arial"/>
                <a:sym typeface="Arial"/>
              </a:rPr>
              <a:t>creará</a:t>
            </a:r>
            <a:r>
              <a:rPr lang="es-ES" sz="2700">
                <a:latin typeface="Arial"/>
                <a:ea typeface="Arial"/>
                <a:cs typeface="Arial"/>
                <a:sym typeface="Arial"/>
              </a:rPr>
              <a:t> una Intervención de ETA en el sistema RAKIN e ingresará la actividad de investigación epidemiológica.</a:t>
            </a:r>
            <a:endParaRPr/>
          </a:p>
          <a:p>
            <a:pPr indent="-342931" lvl="0" marL="342900" rtl="0" algn="just">
              <a:lnSpc>
                <a:spcPct val="120000"/>
              </a:lnSpc>
              <a:spcBef>
                <a:spcPts val="1000"/>
              </a:spcBef>
              <a:spcAft>
                <a:spcPts val="0"/>
              </a:spcAft>
              <a:buClr>
                <a:srgbClr val="2F5496"/>
              </a:buClr>
              <a:buSzPct val="100000"/>
              <a:buFont typeface="Calibri"/>
              <a:buAutoNum type="alphaLcParenR"/>
            </a:pPr>
            <a:r>
              <a:rPr lang="es-ES" sz="2700">
                <a:latin typeface="Arial"/>
                <a:ea typeface="Arial"/>
                <a:cs typeface="Arial"/>
                <a:sym typeface="Arial"/>
              </a:rPr>
              <a:t>En todos los brotes ETA se deberá generar una Hipótesis causal que </a:t>
            </a:r>
            <a:r>
              <a:rPr lang="es-ES" sz="2700">
                <a:latin typeface="Arial"/>
                <a:ea typeface="Arial"/>
                <a:cs typeface="Arial"/>
                <a:sym typeface="Arial"/>
              </a:rPr>
              <a:t>guíe</a:t>
            </a:r>
            <a:r>
              <a:rPr lang="es-ES" sz="2700">
                <a:latin typeface="Arial"/>
                <a:ea typeface="Arial"/>
                <a:cs typeface="Arial"/>
                <a:sym typeface="Arial"/>
              </a:rPr>
              <a:t> las actividades de investigación, siendo </a:t>
            </a:r>
            <a:r>
              <a:rPr lang="es-ES" sz="2700">
                <a:latin typeface="Arial"/>
                <a:ea typeface="Arial"/>
                <a:cs typeface="Arial"/>
                <a:sym typeface="Arial"/>
              </a:rPr>
              <a:t>más</a:t>
            </a:r>
            <a:r>
              <a:rPr lang="es-ES" sz="2700">
                <a:latin typeface="Arial"/>
                <a:ea typeface="Arial"/>
                <a:cs typeface="Arial"/>
                <a:sym typeface="Arial"/>
              </a:rPr>
              <a:t> importante en brotes ETAS de importancia para la Salud </a:t>
            </a:r>
            <a:r>
              <a:rPr lang="es-ES" sz="2700">
                <a:latin typeface="Arial"/>
                <a:ea typeface="Arial"/>
                <a:cs typeface="Arial"/>
                <a:sym typeface="Arial"/>
              </a:rPr>
              <a:t>Pública</a:t>
            </a:r>
            <a:r>
              <a:rPr lang="es-ES" sz="2700">
                <a:latin typeface="Arial"/>
                <a:ea typeface="Arial"/>
                <a:cs typeface="Arial"/>
                <a:sym typeface="Arial"/>
              </a:rPr>
              <a:t> , en donde epidemiología con la Unidad de Alimento </a:t>
            </a:r>
            <a:r>
              <a:rPr lang="es-ES" sz="2700">
                <a:latin typeface="Arial"/>
                <a:ea typeface="Arial"/>
                <a:cs typeface="Arial"/>
                <a:sym typeface="Arial"/>
              </a:rPr>
              <a:t>profundizará</a:t>
            </a:r>
            <a:r>
              <a:rPr lang="es-ES" sz="2700">
                <a:latin typeface="Arial"/>
                <a:ea typeface="Arial"/>
                <a:cs typeface="Arial"/>
                <a:sym typeface="Arial"/>
              </a:rPr>
              <a:t> en la investigación.</a:t>
            </a:r>
            <a:endParaRPr/>
          </a:p>
          <a:p>
            <a:pPr indent="-342931" lvl="0" marL="342900" rtl="0" algn="just">
              <a:lnSpc>
                <a:spcPct val="120000"/>
              </a:lnSpc>
              <a:spcBef>
                <a:spcPts val="1000"/>
              </a:spcBef>
              <a:spcAft>
                <a:spcPts val="0"/>
              </a:spcAft>
              <a:buClr>
                <a:srgbClr val="2F5496"/>
              </a:buClr>
              <a:buSzPct val="100000"/>
              <a:buFont typeface="Calibri"/>
              <a:buAutoNum type="alphaLcParenR"/>
            </a:pPr>
            <a:r>
              <a:rPr lang="es-ES" sz="2700">
                <a:latin typeface="Arial"/>
                <a:ea typeface="Arial"/>
                <a:cs typeface="Arial"/>
                <a:sym typeface="Arial"/>
              </a:rPr>
              <a:t>Si la investigación </a:t>
            </a:r>
            <a:r>
              <a:rPr lang="es-ES" sz="2700">
                <a:latin typeface="Arial"/>
                <a:ea typeface="Arial"/>
                <a:cs typeface="Arial"/>
                <a:sym typeface="Arial"/>
              </a:rPr>
              <a:t>epidemiológica establece</a:t>
            </a:r>
            <a:r>
              <a:rPr lang="es-ES" sz="2700">
                <a:latin typeface="Arial"/>
                <a:ea typeface="Arial"/>
                <a:cs typeface="Arial"/>
                <a:sym typeface="Arial"/>
              </a:rPr>
              <a:t> que la exposición de los casos y la </a:t>
            </a:r>
            <a:r>
              <a:rPr lang="es-ES" sz="2700">
                <a:latin typeface="Arial"/>
                <a:ea typeface="Arial"/>
                <a:cs typeface="Arial"/>
                <a:sym typeface="Arial"/>
              </a:rPr>
              <a:t>pérdida</a:t>
            </a:r>
            <a:r>
              <a:rPr lang="es-ES" sz="2700">
                <a:latin typeface="Arial"/>
                <a:ea typeface="Arial"/>
                <a:cs typeface="Arial"/>
                <a:sym typeface="Arial"/>
              </a:rPr>
              <a:t> de inocuidad del alimento ocurrieron en un ambiente domiciliario o privado, </a:t>
            </a:r>
            <a:r>
              <a:rPr lang="es-ES" sz="2700">
                <a:latin typeface="Arial"/>
                <a:ea typeface="Arial"/>
                <a:cs typeface="Arial"/>
                <a:sym typeface="Arial"/>
              </a:rPr>
              <a:t>epidemiología</a:t>
            </a:r>
            <a:r>
              <a:rPr lang="es-ES" sz="2700">
                <a:latin typeface="Arial"/>
                <a:ea typeface="Arial"/>
                <a:cs typeface="Arial"/>
                <a:sym typeface="Arial"/>
              </a:rPr>
              <a:t> de SEREMI de salud  </a:t>
            </a:r>
            <a:r>
              <a:rPr lang="es-ES" sz="2700">
                <a:latin typeface="Arial"/>
                <a:ea typeface="Arial"/>
                <a:cs typeface="Arial"/>
                <a:sym typeface="Arial"/>
              </a:rPr>
              <a:t>completará</a:t>
            </a:r>
            <a:r>
              <a:rPr lang="es-ES" sz="2700">
                <a:latin typeface="Arial"/>
                <a:ea typeface="Arial"/>
                <a:cs typeface="Arial"/>
                <a:sym typeface="Arial"/>
              </a:rPr>
              <a:t> el registro en RAKIN y como  medida de control </a:t>
            </a:r>
            <a:r>
              <a:rPr lang="es-ES" sz="2700">
                <a:latin typeface="Arial"/>
                <a:ea typeface="Arial"/>
                <a:cs typeface="Arial"/>
                <a:sym typeface="Arial"/>
              </a:rPr>
              <a:t>realizará</a:t>
            </a:r>
            <a:r>
              <a:rPr lang="es-ES" sz="2700">
                <a:latin typeface="Arial"/>
                <a:ea typeface="Arial"/>
                <a:cs typeface="Arial"/>
                <a:sym typeface="Arial"/>
              </a:rPr>
              <a:t> educación sanitaria al grupo afectado.</a:t>
            </a:r>
            <a:endParaRPr/>
          </a:p>
          <a:p>
            <a:pPr indent="-342931" lvl="0" marL="342900" rtl="0" algn="just">
              <a:lnSpc>
                <a:spcPct val="120000"/>
              </a:lnSpc>
              <a:spcBef>
                <a:spcPts val="1000"/>
              </a:spcBef>
              <a:spcAft>
                <a:spcPts val="0"/>
              </a:spcAft>
              <a:buClr>
                <a:srgbClr val="2F5496"/>
              </a:buClr>
              <a:buSzPct val="100000"/>
              <a:buFont typeface="Calibri"/>
              <a:buAutoNum type="alphaLcParenR"/>
            </a:pPr>
            <a:r>
              <a:rPr lang="es-ES" sz="2700">
                <a:latin typeface="Arial"/>
                <a:ea typeface="Arial"/>
                <a:cs typeface="Arial"/>
                <a:sym typeface="Arial"/>
              </a:rPr>
              <a:t>Si la  en la investigación epidemiológica se establece que la inocuidad del alimento tuvo origen </a:t>
            </a:r>
            <a:r>
              <a:rPr b="1" lang="es-ES" sz="2700" u="sng">
                <a:latin typeface="Arial"/>
                <a:ea typeface="Arial"/>
                <a:cs typeface="Arial"/>
                <a:sym typeface="Arial"/>
              </a:rPr>
              <a:t>en una instalación </a:t>
            </a:r>
            <a:r>
              <a:rPr lang="es-ES" sz="2700">
                <a:latin typeface="Arial"/>
                <a:ea typeface="Arial"/>
                <a:cs typeface="Arial"/>
                <a:sym typeface="Arial"/>
              </a:rPr>
              <a:t> de elaboración o expendio de estos productos  aun cuando el alimento se  haya consumido en un ambiente  domiciliario o privado,   </a:t>
            </a:r>
            <a:r>
              <a:rPr lang="es-ES" sz="2700">
                <a:latin typeface="Arial"/>
                <a:ea typeface="Arial"/>
                <a:cs typeface="Arial"/>
                <a:sym typeface="Arial"/>
              </a:rPr>
              <a:t>epidemiología</a:t>
            </a:r>
            <a:r>
              <a:rPr lang="es-ES" sz="2700">
                <a:latin typeface="Arial"/>
                <a:ea typeface="Arial"/>
                <a:cs typeface="Arial"/>
                <a:sym typeface="Arial"/>
              </a:rPr>
              <a:t>  de SEREMI  de salud </a:t>
            </a:r>
            <a:r>
              <a:rPr lang="es-ES" sz="2700">
                <a:latin typeface="Arial"/>
                <a:ea typeface="Arial"/>
                <a:cs typeface="Arial"/>
                <a:sym typeface="Arial"/>
              </a:rPr>
              <a:t>informará</a:t>
            </a:r>
            <a:r>
              <a:rPr lang="es-ES" sz="2700">
                <a:latin typeface="Arial"/>
                <a:ea typeface="Arial"/>
                <a:cs typeface="Arial"/>
                <a:sym typeface="Arial"/>
              </a:rPr>
              <a:t>  a la Unidad de Alimentos  para iniciar con la investigación ambiental . Esta información debe tener el </a:t>
            </a:r>
            <a:r>
              <a:rPr b="1" lang="es-ES" sz="2700" u="sng">
                <a:latin typeface="Arial"/>
                <a:ea typeface="Arial"/>
                <a:cs typeface="Arial"/>
                <a:sym typeface="Arial"/>
              </a:rPr>
              <a:t>n° de casos ,sintomatología , periodo de incubación, alimentos sospechosos , posible dirección del lugar</a:t>
            </a:r>
            <a:r>
              <a:rPr lang="es-ES" sz="2700">
                <a:latin typeface="Arial"/>
                <a:ea typeface="Arial"/>
                <a:cs typeface="Arial"/>
                <a:sym typeface="Arial"/>
              </a:rPr>
              <a:t>. Además, se debe enviar el n° de RAKIN de intervención  para registrar las actividades  </a:t>
            </a:r>
            <a:endParaRPr/>
          </a:p>
          <a:p>
            <a:pPr indent="-342931" lvl="0" marL="342900" rtl="0" algn="just">
              <a:lnSpc>
                <a:spcPct val="120000"/>
              </a:lnSpc>
              <a:spcBef>
                <a:spcPts val="1000"/>
              </a:spcBef>
              <a:spcAft>
                <a:spcPts val="0"/>
              </a:spcAft>
              <a:buClr>
                <a:srgbClr val="2F5496"/>
              </a:buClr>
              <a:buSzPct val="100000"/>
              <a:buFont typeface="Calibri"/>
              <a:buAutoNum type="alphaLcParenR"/>
            </a:pPr>
            <a:r>
              <a:rPr lang="es-ES" sz="2700">
                <a:latin typeface="Arial"/>
                <a:ea typeface="Arial"/>
                <a:cs typeface="Arial"/>
                <a:sym typeface="Arial"/>
              </a:rPr>
              <a:t>Si  la investigación  establece  que la exposición  ocurrió en una región  distinta a la que la notifica el brote , </a:t>
            </a:r>
            <a:r>
              <a:rPr lang="es-ES" sz="2700">
                <a:latin typeface="Arial"/>
                <a:ea typeface="Arial"/>
                <a:cs typeface="Arial"/>
                <a:sym typeface="Arial"/>
              </a:rPr>
              <a:t>epidemiología</a:t>
            </a:r>
            <a:r>
              <a:rPr lang="es-ES" sz="2700">
                <a:latin typeface="Arial"/>
                <a:ea typeface="Arial"/>
                <a:cs typeface="Arial"/>
                <a:sym typeface="Arial"/>
              </a:rPr>
              <a:t> SEREMI  </a:t>
            </a:r>
            <a:r>
              <a:rPr lang="es-ES" sz="2700">
                <a:latin typeface="Arial"/>
                <a:ea typeface="Arial"/>
                <a:cs typeface="Arial"/>
                <a:sym typeface="Arial"/>
              </a:rPr>
              <a:t>notificará</a:t>
            </a:r>
            <a:r>
              <a:rPr lang="es-ES" sz="2700">
                <a:latin typeface="Arial"/>
                <a:ea typeface="Arial"/>
                <a:cs typeface="Arial"/>
                <a:sym typeface="Arial"/>
              </a:rPr>
              <a:t>  y registrara la intervención ETA en RAKIN y </a:t>
            </a:r>
            <a:r>
              <a:rPr lang="es-ES" sz="2700">
                <a:latin typeface="Arial"/>
                <a:ea typeface="Arial"/>
                <a:cs typeface="Arial"/>
                <a:sym typeface="Arial"/>
              </a:rPr>
              <a:t>enviará</a:t>
            </a:r>
            <a:r>
              <a:rPr lang="es-ES" sz="2700">
                <a:latin typeface="Arial"/>
                <a:ea typeface="Arial"/>
                <a:cs typeface="Arial"/>
                <a:sym typeface="Arial"/>
              </a:rPr>
              <a:t> los antecedentes del evento de </a:t>
            </a:r>
            <a:r>
              <a:rPr lang="es-ES" sz="2700">
                <a:latin typeface="Arial"/>
                <a:ea typeface="Arial"/>
                <a:cs typeface="Arial"/>
                <a:sym typeface="Arial"/>
              </a:rPr>
              <a:t>epidemiología</a:t>
            </a:r>
            <a:r>
              <a:rPr lang="es-ES" sz="2700">
                <a:latin typeface="Arial"/>
                <a:ea typeface="Arial"/>
                <a:cs typeface="Arial"/>
                <a:sym typeface="Arial"/>
              </a:rPr>
              <a:t> de la SEREMI de la región de la exposición de los casos quienes  </a:t>
            </a:r>
            <a:r>
              <a:rPr lang="es-ES" sz="2700">
                <a:latin typeface="Arial"/>
                <a:ea typeface="Arial"/>
                <a:cs typeface="Arial"/>
                <a:sym typeface="Arial"/>
              </a:rPr>
              <a:t>coordinan</a:t>
            </a:r>
            <a:r>
              <a:rPr lang="es-ES" sz="2700">
                <a:latin typeface="Arial"/>
                <a:ea typeface="Arial"/>
                <a:cs typeface="Arial"/>
                <a:sym typeface="Arial"/>
              </a:rPr>
              <a:t> la investigación  ambiental con su contraparte de </a:t>
            </a:r>
            <a:r>
              <a:rPr lang="es-ES" sz="2700">
                <a:latin typeface="Arial"/>
                <a:ea typeface="Arial"/>
                <a:cs typeface="Arial"/>
                <a:sym typeface="Arial"/>
              </a:rPr>
              <a:t>alimentos.</a:t>
            </a:r>
            <a:r>
              <a:rPr lang="es-ES" sz="2700">
                <a:latin typeface="Arial"/>
                <a:ea typeface="Arial"/>
                <a:cs typeface="Arial"/>
                <a:sym typeface="Arial"/>
              </a:rPr>
              <a:t> </a:t>
            </a:r>
            <a:endParaRPr/>
          </a:p>
          <a:p>
            <a:pPr indent="0" lvl="0" marL="0" rtl="0" algn="l">
              <a:lnSpc>
                <a:spcPct val="120000"/>
              </a:lnSpc>
              <a:spcBef>
                <a:spcPts val="1000"/>
              </a:spcBef>
              <a:spcAft>
                <a:spcPts val="0"/>
              </a:spcAft>
              <a:buClr>
                <a:srgbClr val="2F5496"/>
              </a:buClr>
              <a:buSzPct val="100000"/>
              <a:buNone/>
            </a:pPr>
            <a:r>
              <a:t/>
            </a:r>
            <a:endParaRPr sz="1800">
              <a:latin typeface="Arial"/>
              <a:ea typeface="Arial"/>
              <a:cs typeface="Arial"/>
              <a:sym typeface="Arial"/>
            </a:endParaRPr>
          </a:p>
          <a:p>
            <a:pPr indent="-288607" lvl="0" marL="342900" rtl="0" algn="l">
              <a:lnSpc>
                <a:spcPct val="120000"/>
              </a:lnSpc>
              <a:spcBef>
                <a:spcPts val="1000"/>
              </a:spcBef>
              <a:spcAft>
                <a:spcPts val="0"/>
              </a:spcAft>
              <a:buClr>
                <a:srgbClr val="2F5496"/>
              </a:buClr>
              <a:buSzPct val="100000"/>
              <a:buFont typeface="Calibri"/>
              <a:buNone/>
            </a:pPr>
            <a:r>
              <a:t/>
            </a:r>
            <a:endParaRPr sz="1800">
              <a:latin typeface="Arial"/>
              <a:ea typeface="Arial"/>
              <a:cs typeface="Arial"/>
              <a:sym typeface="Arial"/>
            </a:endParaRPr>
          </a:p>
          <a:p>
            <a:pPr indent="0" lvl="0" marL="0" rtl="0" algn="l">
              <a:lnSpc>
                <a:spcPct val="120000"/>
              </a:lnSpc>
              <a:spcBef>
                <a:spcPts val="1000"/>
              </a:spcBef>
              <a:spcAft>
                <a:spcPts val="0"/>
              </a:spcAft>
              <a:buClr>
                <a:srgbClr val="2F5496"/>
              </a:buClr>
              <a:buSzPct val="100000"/>
              <a:buNone/>
            </a:pPr>
            <a:r>
              <a:rPr b="1" lang="es-ES" sz="1800">
                <a:latin typeface="Arial"/>
                <a:ea typeface="Arial"/>
                <a:cs typeface="Arial"/>
                <a:sym typeface="Arial"/>
              </a:rPr>
              <a:t>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1" name="Shape 121"/>
        <p:cNvGrpSpPr/>
        <p:nvPr/>
      </p:nvGrpSpPr>
      <p:grpSpPr>
        <a:xfrm>
          <a:off x="0" y="0"/>
          <a:ext cx="0" cy="0"/>
          <a:chOff x="0" y="0"/>
          <a:chExt cx="0" cy="0"/>
        </a:xfrm>
      </p:grpSpPr>
      <p:sp>
        <p:nvSpPr>
          <p:cNvPr id="122" name="Google Shape;122;p14"/>
          <p:cNvSpPr/>
          <p:nvPr/>
        </p:nvSpPr>
        <p:spPr>
          <a:xfrm>
            <a:off x="0"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3" name="Google Shape;123;p14"/>
          <p:cNvSpPr txBox="1"/>
          <p:nvPr>
            <p:ph type="title"/>
          </p:nvPr>
        </p:nvSpPr>
        <p:spPr>
          <a:xfrm>
            <a:off x="6873552" y="137124"/>
            <a:ext cx="4840010" cy="609236"/>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2F5496"/>
              </a:buClr>
              <a:buSzPts val="2400"/>
              <a:buFont typeface="Arial"/>
              <a:buNone/>
            </a:pPr>
            <a:r>
              <a:rPr lang="es-ES" sz="2400">
                <a:latin typeface="Arial"/>
                <a:ea typeface="Arial"/>
                <a:cs typeface="Arial"/>
                <a:sym typeface="Arial"/>
              </a:rPr>
              <a:t>Toma de muestra </a:t>
            </a:r>
            <a:endParaRPr/>
          </a:p>
        </p:txBody>
      </p:sp>
      <p:pic>
        <p:nvPicPr>
          <p:cNvPr id="124" name="Google Shape;124;p14"/>
          <p:cNvPicPr preferRelativeResize="0"/>
          <p:nvPr/>
        </p:nvPicPr>
        <p:blipFill rotWithShape="1">
          <a:blip r:embed="rId3">
            <a:alphaModFix/>
          </a:blip>
          <a:srcRect b="-1" l="23749" r="22068" t="0"/>
          <a:stretch/>
        </p:blipFill>
        <p:spPr>
          <a:xfrm>
            <a:off x="-149207" y="0"/>
            <a:ext cx="5845469" cy="6857990"/>
          </a:xfrm>
          <a:custGeom>
            <a:rect b="b" l="l" r="r" t="t"/>
            <a:pathLst>
              <a:path extrusionOk="0" h="6879321" w="6116569">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ln>
            <a:noFill/>
          </a:ln>
        </p:spPr>
      </p:pic>
      <p:sp>
        <p:nvSpPr>
          <p:cNvPr id="125" name="Google Shape;125;p14"/>
          <p:cNvSpPr txBox="1"/>
          <p:nvPr>
            <p:ph idx="2" type="body"/>
          </p:nvPr>
        </p:nvSpPr>
        <p:spPr>
          <a:xfrm>
            <a:off x="5696262" y="746360"/>
            <a:ext cx="6492690" cy="611164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2F5496"/>
              </a:buClr>
              <a:buSzPts val="1400"/>
              <a:buChar char="•"/>
            </a:pPr>
            <a:r>
              <a:rPr b="1" lang="es-ES" sz="1400">
                <a:latin typeface="Arial"/>
                <a:ea typeface="Arial"/>
                <a:cs typeface="Arial"/>
                <a:sym typeface="Arial"/>
              </a:rPr>
              <a:t>Muestra: </a:t>
            </a:r>
            <a:r>
              <a:rPr lang="es-ES" sz="1400">
                <a:latin typeface="Arial"/>
                <a:ea typeface="Arial"/>
                <a:cs typeface="Arial"/>
                <a:sym typeface="Arial"/>
              </a:rPr>
              <a:t>deposición tomada lo </a:t>
            </a:r>
            <a:r>
              <a:rPr lang="es-ES" sz="1400">
                <a:latin typeface="Arial"/>
                <a:ea typeface="Arial"/>
                <a:cs typeface="Arial"/>
                <a:sym typeface="Arial"/>
              </a:rPr>
              <a:t>más</a:t>
            </a:r>
            <a:r>
              <a:rPr lang="es-ES" sz="1400">
                <a:latin typeface="Arial"/>
                <a:ea typeface="Arial"/>
                <a:cs typeface="Arial"/>
                <a:sym typeface="Arial"/>
              </a:rPr>
              <a:t> precozmente, al comienzo del periodo agudo, en lo posible antes de  comenzar el tratamiento microbiano </a:t>
            </a:r>
            <a:endParaRPr/>
          </a:p>
          <a:p>
            <a:pPr indent="0" lvl="0" marL="0" rtl="0" algn="l">
              <a:lnSpc>
                <a:spcPct val="100000"/>
              </a:lnSpc>
              <a:spcBef>
                <a:spcPts val="1000"/>
              </a:spcBef>
              <a:spcAft>
                <a:spcPts val="0"/>
              </a:spcAft>
              <a:buClr>
                <a:srgbClr val="2F5496"/>
              </a:buClr>
              <a:buSzPts val="1400"/>
              <a:buNone/>
            </a:pPr>
            <a:r>
              <a:rPr lang="es-ES" sz="1400">
                <a:latin typeface="Arial"/>
                <a:ea typeface="Arial"/>
                <a:cs typeface="Arial"/>
                <a:sym typeface="Arial"/>
              </a:rPr>
              <a:t>El laboratorio no puede investigar </a:t>
            </a:r>
            <a:r>
              <a:rPr lang="es-ES" sz="1400">
                <a:latin typeface="Arial"/>
                <a:ea typeface="Arial"/>
                <a:cs typeface="Arial"/>
                <a:sym typeface="Arial"/>
              </a:rPr>
              <a:t>todos los</a:t>
            </a:r>
            <a:r>
              <a:rPr lang="es-ES" sz="1400">
                <a:latin typeface="Arial"/>
                <a:ea typeface="Arial"/>
                <a:cs typeface="Arial"/>
                <a:sym typeface="Arial"/>
              </a:rPr>
              <a:t> patógenos probables, por lo que se </a:t>
            </a:r>
            <a:r>
              <a:rPr lang="es-ES" sz="1400">
                <a:latin typeface="Arial"/>
                <a:ea typeface="Arial"/>
                <a:cs typeface="Arial"/>
                <a:sym typeface="Arial"/>
              </a:rPr>
              <a:t>realizará</a:t>
            </a:r>
            <a:r>
              <a:rPr lang="es-ES" sz="1400">
                <a:latin typeface="Arial"/>
                <a:ea typeface="Arial"/>
                <a:cs typeface="Arial"/>
                <a:sym typeface="Arial"/>
              </a:rPr>
              <a:t> un coprocultivo corriente  para aislar los de </a:t>
            </a:r>
            <a:r>
              <a:rPr lang="es-ES" sz="1400">
                <a:latin typeface="Arial"/>
                <a:ea typeface="Arial"/>
                <a:cs typeface="Arial"/>
                <a:sym typeface="Arial"/>
              </a:rPr>
              <a:t>más</a:t>
            </a:r>
            <a:r>
              <a:rPr lang="es-ES" sz="1400">
                <a:latin typeface="Arial"/>
                <a:ea typeface="Arial"/>
                <a:cs typeface="Arial"/>
                <a:sym typeface="Arial"/>
              </a:rPr>
              <a:t> </a:t>
            </a:r>
            <a:r>
              <a:rPr lang="es-ES" sz="1400">
                <a:latin typeface="Arial"/>
                <a:ea typeface="Arial"/>
                <a:cs typeface="Arial"/>
                <a:sym typeface="Arial"/>
              </a:rPr>
              <a:t>alta</a:t>
            </a:r>
            <a:r>
              <a:rPr lang="es-ES" sz="1400">
                <a:latin typeface="Arial"/>
                <a:ea typeface="Arial"/>
                <a:cs typeface="Arial"/>
                <a:sym typeface="Arial"/>
              </a:rPr>
              <a:t> frecuencia.</a:t>
            </a:r>
            <a:endParaRPr/>
          </a:p>
          <a:p>
            <a:pPr indent="0" lvl="0" marL="0" rtl="0" algn="l">
              <a:lnSpc>
                <a:spcPct val="100000"/>
              </a:lnSpc>
              <a:spcBef>
                <a:spcPts val="1000"/>
              </a:spcBef>
              <a:spcAft>
                <a:spcPts val="0"/>
              </a:spcAft>
              <a:buClr>
                <a:srgbClr val="2F5496"/>
              </a:buClr>
              <a:buSzPts val="1400"/>
              <a:buNone/>
            </a:pPr>
            <a:r>
              <a:rPr b="1" lang="es-ES" sz="1400">
                <a:latin typeface="Arial"/>
                <a:ea typeface="Arial"/>
                <a:cs typeface="Arial"/>
                <a:sym typeface="Arial"/>
              </a:rPr>
              <a:t>Lactantes y adultos </a:t>
            </a:r>
            <a:endParaRPr/>
          </a:p>
          <a:p>
            <a:pPr indent="-228600" lvl="0" marL="342900" rtl="0" algn="l">
              <a:lnSpc>
                <a:spcPct val="100000"/>
              </a:lnSpc>
              <a:spcBef>
                <a:spcPts val="1000"/>
              </a:spcBef>
              <a:spcAft>
                <a:spcPts val="0"/>
              </a:spcAft>
              <a:buClr>
                <a:srgbClr val="2F5496"/>
              </a:buClr>
              <a:buSzPts val="1400"/>
              <a:buChar char="•"/>
            </a:pPr>
            <a:r>
              <a:rPr lang="es-ES" sz="1400">
                <a:latin typeface="Arial"/>
                <a:ea typeface="Arial"/>
                <a:cs typeface="Arial"/>
                <a:sym typeface="Arial"/>
              </a:rPr>
              <a:t>Lo ideal es la </a:t>
            </a:r>
            <a:r>
              <a:rPr lang="es-ES" sz="1400">
                <a:latin typeface="Arial"/>
                <a:ea typeface="Arial"/>
                <a:cs typeface="Arial"/>
                <a:sym typeface="Arial"/>
              </a:rPr>
              <a:t>tórula</a:t>
            </a:r>
            <a:r>
              <a:rPr lang="es-ES" sz="1400">
                <a:latin typeface="Arial"/>
                <a:ea typeface="Arial"/>
                <a:cs typeface="Arial"/>
                <a:sym typeface="Arial"/>
              </a:rPr>
              <a:t> rectal. </a:t>
            </a:r>
            <a:endParaRPr/>
          </a:p>
          <a:p>
            <a:pPr indent="-228600" lvl="0" marL="342900" rtl="0" algn="l">
              <a:lnSpc>
                <a:spcPct val="100000"/>
              </a:lnSpc>
              <a:spcBef>
                <a:spcPts val="1000"/>
              </a:spcBef>
              <a:spcAft>
                <a:spcPts val="0"/>
              </a:spcAft>
              <a:buClr>
                <a:srgbClr val="2F5496"/>
              </a:buClr>
              <a:buSzPts val="1400"/>
              <a:buChar char="•"/>
            </a:pPr>
            <a:r>
              <a:rPr lang="es-ES" sz="1400">
                <a:latin typeface="Arial"/>
                <a:ea typeface="Arial"/>
                <a:cs typeface="Arial"/>
                <a:sym typeface="Arial"/>
              </a:rPr>
              <a:t>Se introduce  alrededor de 3 cm.</a:t>
            </a:r>
            <a:endParaRPr/>
          </a:p>
          <a:p>
            <a:pPr indent="-228600" lvl="0" marL="342900" rtl="0" algn="l">
              <a:lnSpc>
                <a:spcPct val="100000"/>
              </a:lnSpc>
              <a:spcBef>
                <a:spcPts val="1000"/>
              </a:spcBef>
              <a:spcAft>
                <a:spcPts val="0"/>
              </a:spcAft>
              <a:buClr>
                <a:srgbClr val="2F5496"/>
              </a:buClr>
              <a:buSzPts val="1400"/>
              <a:buChar char="•"/>
            </a:pPr>
            <a:r>
              <a:rPr lang="es-ES" sz="1400">
                <a:latin typeface="Arial"/>
                <a:ea typeface="Arial"/>
                <a:cs typeface="Arial"/>
                <a:sym typeface="Arial"/>
              </a:rPr>
              <a:t>Se le imprime en un movimiento de rotación amplio para arrastrar mucosidad de la pared de la ampolla rectal y luego  un movimiento pequeño para arrastrar deposición.</a:t>
            </a:r>
            <a:endParaRPr/>
          </a:p>
          <a:p>
            <a:pPr indent="-228600" lvl="0" marL="342900" rtl="0" algn="l">
              <a:lnSpc>
                <a:spcPct val="100000"/>
              </a:lnSpc>
              <a:spcBef>
                <a:spcPts val="1000"/>
              </a:spcBef>
              <a:spcAft>
                <a:spcPts val="0"/>
              </a:spcAft>
              <a:buClr>
                <a:srgbClr val="2F5496"/>
              </a:buClr>
              <a:buSzPts val="1400"/>
              <a:buChar char="•"/>
            </a:pPr>
            <a:r>
              <a:rPr lang="es-ES" sz="1400">
                <a:latin typeface="Arial"/>
                <a:ea typeface="Arial"/>
                <a:cs typeface="Arial"/>
                <a:sym typeface="Arial"/>
              </a:rPr>
              <a:t>Volver la </a:t>
            </a:r>
            <a:r>
              <a:rPr lang="es-ES" sz="1400">
                <a:latin typeface="Arial"/>
                <a:ea typeface="Arial"/>
                <a:cs typeface="Arial"/>
                <a:sym typeface="Arial"/>
              </a:rPr>
              <a:t>tórula</a:t>
            </a:r>
            <a:r>
              <a:rPr lang="es-ES" sz="1400">
                <a:latin typeface="Arial"/>
                <a:ea typeface="Arial"/>
                <a:cs typeface="Arial"/>
                <a:sym typeface="Arial"/>
              </a:rPr>
              <a:t> al tubo, </a:t>
            </a:r>
            <a:r>
              <a:rPr lang="es-ES" sz="1400">
                <a:latin typeface="Arial"/>
                <a:ea typeface="Arial"/>
                <a:cs typeface="Arial"/>
                <a:sym typeface="Arial"/>
              </a:rPr>
              <a:t>introduciéndose en</a:t>
            </a:r>
            <a:r>
              <a:rPr lang="es-ES" sz="1400">
                <a:latin typeface="Arial"/>
                <a:ea typeface="Arial"/>
                <a:cs typeface="Arial"/>
                <a:sym typeface="Arial"/>
              </a:rPr>
              <a:t> el medio de transporte Cary Blair.</a:t>
            </a:r>
            <a:endParaRPr/>
          </a:p>
          <a:p>
            <a:pPr indent="-228600" lvl="0" marL="342900" rtl="0" algn="l">
              <a:lnSpc>
                <a:spcPct val="100000"/>
              </a:lnSpc>
              <a:spcBef>
                <a:spcPts val="1000"/>
              </a:spcBef>
              <a:spcAft>
                <a:spcPts val="0"/>
              </a:spcAft>
              <a:buClr>
                <a:srgbClr val="2F5496"/>
              </a:buClr>
              <a:buSzPts val="1400"/>
              <a:buChar char="•"/>
            </a:pPr>
            <a:r>
              <a:rPr lang="es-ES" sz="1400">
                <a:latin typeface="Arial"/>
                <a:ea typeface="Arial"/>
                <a:cs typeface="Arial"/>
                <a:sym typeface="Arial"/>
              </a:rPr>
              <a:t>Rotular y enviar  inmediatamente al laboratorio a temperatura ambiente, señalar  edad y  sospecha clínica en la orden del examen </a:t>
            </a:r>
            <a:endParaRPr/>
          </a:p>
          <a:p>
            <a:pPr indent="-228600" lvl="0" marL="342900" rtl="0" algn="l">
              <a:lnSpc>
                <a:spcPct val="100000"/>
              </a:lnSpc>
              <a:spcBef>
                <a:spcPts val="1000"/>
              </a:spcBef>
              <a:spcAft>
                <a:spcPts val="0"/>
              </a:spcAft>
              <a:buClr>
                <a:srgbClr val="2F5496"/>
              </a:buClr>
              <a:buSzPts val="1400"/>
              <a:buChar char="•"/>
            </a:pPr>
            <a:r>
              <a:rPr lang="es-ES" sz="1400">
                <a:latin typeface="Arial"/>
                <a:ea typeface="Arial"/>
                <a:cs typeface="Arial"/>
                <a:sym typeface="Arial"/>
              </a:rPr>
              <a:t>La presencia de un ligero color café en el hisopo indica que la muestra ha sido bien tomada </a:t>
            </a:r>
            <a:endParaRPr/>
          </a:p>
          <a:p>
            <a:pPr indent="-228600" lvl="0" marL="342900" rtl="0" algn="l">
              <a:lnSpc>
                <a:spcPct val="100000"/>
              </a:lnSpc>
              <a:spcBef>
                <a:spcPts val="1000"/>
              </a:spcBef>
              <a:spcAft>
                <a:spcPts val="0"/>
              </a:spcAft>
              <a:buClr>
                <a:srgbClr val="2F5496"/>
              </a:buClr>
              <a:buSzPts val="1400"/>
              <a:buChar char="•"/>
            </a:pPr>
            <a:r>
              <a:rPr lang="es-ES" sz="1400">
                <a:latin typeface="Arial"/>
                <a:ea typeface="Arial"/>
                <a:cs typeface="Arial"/>
                <a:sym typeface="Arial"/>
              </a:rPr>
              <a:t>Enviar  antes de 4 hrs al laboratorio. La muestra no debe refrigerarse </a:t>
            </a:r>
            <a:endParaRPr/>
          </a:p>
          <a:p>
            <a:pPr indent="69850" lvl="0" marL="0" rtl="0" algn="l">
              <a:lnSpc>
                <a:spcPct val="90000"/>
              </a:lnSpc>
              <a:spcBef>
                <a:spcPts val="1000"/>
              </a:spcBef>
              <a:spcAft>
                <a:spcPts val="0"/>
              </a:spcAft>
              <a:buClr>
                <a:srgbClr val="2F5496"/>
              </a:buClr>
              <a:buSzPts val="1100"/>
              <a:buNone/>
            </a:pPr>
            <a:r>
              <a:t/>
            </a:r>
            <a:endParaRPr b="1" sz="11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pic>
        <p:nvPicPr>
          <p:cNvPr id="130" name="Google Shape;130;p15"/>
          <p:cNvPicPr preferRelativeResize="0"/>
          <p:nvPr/>
        </p:nvPicPr>
        <p:blipFill rotWithShape="1">
          <a:blip r:embed="rId3">
            <a:alphaModFix/>
          </a:blip>
          <a:srcRect b="12768" l="28771" r="10615" t="26655"/>
          <a:stretch/>
        </p:blipFill>
        <p:spPr>
          <a:xfrm>
            <a:off x="479685" y="704538"/>
            <a:ext cx="11182663" cy="5951095"/>
          </a:xfrm>
          <a:prstGeom prst="rect">
            <a:avLst/>
          </a:prstGeom>
          <a:noFill/>
          <a:ln>
            <a:noFill/>
          </a:ln>
        </p:spPr>
      </p:pic>
      <p:sp>
        <p:nvSpPr>
          <p:cNvPr id="131" name="Google Shape;131;p15"/>
          <p:cNvSpPr txBox="1"/>
          <p:nvPr/>
        </p:nvSpPr>
        <p:spPr>
          <a:xfrm>
            <a:off x="2758191" y="202367"/>
            <a:ext cx="6190937"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2400">
                <a:solidFill>
                  <a:srgbClr val="2F5496"/>
                </a:solidFill>
                <a:latin typeface="Calibri"/>
                <a:ea typeface="Calibri"/>
                <a:cs typeface="Calibri"/>
                <a:sym typeface="Calibri"/>
              </a:rPr>
              <a:t>Etapas de la Investigación Epidemiológica</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16"/>
          <p:cNvSpPr txBox="1"/>
          <p:nvPr>
            <p:ph type="title"/>
          </p:nvPr>
        </p:nvSpPr>
        <p:spPr>
          <a:xfrm>
            <a:off x="574942" y="200619"/>
            <a:ext cx="10832253" cy="51891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rgbClr val="2F5496"/>
              </a:buClr>
              <a:buSzPts val="2400"/>
              <a:buFont typeface="Arial"/>
              <a:buNone/>
            </a:pPr>
            <a:r>
              <a:rPr lang="es-ES" sz="2400">
                <a:latin typeface="Arial"/>
                <a:ea typeface="Arial"/>
                <a:cs typeface="Arial"/>
                <a:sym typeface="Arial"/>
              </a:rPr>
              <a:t>Medidas de prevención y control</a:t>
            </a:r>
            <a:endParaRPr/>
          </a:p>
        </p:txBody>
      </p:sp>
      <p:sp>
        <p:nvSpPr>
          <p:cNvPr id="137" name="Google Shape;137;p16"/>
          <p:cNvSpPr txBox="1"/>
          <p:nvPr>
            <p:ph idx="2" type="body"/>
          </p:nvPr>
        </p:nvSpPr>
        <p:spPr>
          <a:xfrm>
            <a:off x="574942" y="893524"/>
            <a:ext cx="11617058" cy="5763857"/>
          </a:xfrm>
          <a:prstGeom prst="rect">
            <a:avLst/>
          </a:prstGeom>
          <a:noFill/>
          <a:ln>
            <a:noFill/>
          </a:ln>
        </p:spPr>
        <p:txBody>
          <a:bodyPr anchorCtr="0" anchor="t" bIns="45700" lIns="91425" spcFirstLastPara="1" rIns="91425" wrap="square" tIns="45700">
            <a:normAutofit fontScale="92500" lnSpcReduction="20000"/>
          </a:bodyPr>
          <a:lstStyle/>
          <a:p>
            <a:pPr indent="0" lvl="0" marL="0" rtl="0" algn="just">
              <a:lnSpc>
                <a:spcPct val="90000"/>
              </a:lnSpc>
              <a:spcBef>
                <a:spcPts val="0"/>
              </a:spcBef>
              <a:spcAft>
                <a:spcPts val="0"/>
              </a:spcAft>
              <a:buClr>
                <a:srgbClr val="2F5496"/>
              </a:buClr>
              <a:buSzPct val="100000"/>
              <a:buNone/>
            </a:pPr>
            <a:r>
              <a:rPr lang="es-ES" sz="1600">
                <a:latin typeface="Arial"/>
                <a:ea typeface="Arial"/>
                <a:cs typeface="Arial"/>
                <a:sym typeface="Arial"/>
              </a:rPr>
              <a:t>Las medidas de control seleccionadas deben ser monitoreadas, para establecer su impacto en la reducción del brote. Si el resultado  de muestra que los cambios  no son significativos, se debe desarrollar una nueva hipótesis y reevaluar los siguientes aspectos: </a:t>
            </a:r>
            <a:endParaRPr/>
          </a:p>
          <a:p>
            <a:pPr indent="-220980" lvl="0" marL="228600" rtl="0" algn="just">
              <a:lnSpc>
                <a:spcPct val="90000"/>
              </a:lnSpc>
              <a:spcBef>
                <a:spcPts val="1000"/>
              </a:spcBef>
              <a:spcAft>
                <a:spcPts val="0"/>
              </a:spcAft>
              <a:buClr>
                <a:srgbClr val="2F5496"/>
              </a:buClr>
              <a:buSzPct val="100000"/>
              <a:buChar char="•"/>
            </a:pPr>
            <a:r>
              <a:rPr lang="es-ES" sz="1600">
                <a:latin typeface="Arial"/>
                <a:ea typeface="Arial"/>
                <a:cs typeface="Arial"/>
                <a:sym typeface="Arial"/>
              </a:rPr>
              <a:t>Agente causal y magnitud del daño .</a:t>
            </a:r>
            <a:endParaRPr/>
          </a:p>
          <a:p>
            <a:pPr indent="-220980" lvl="0" marL="228600" rtl="0" algn="just">
              <a:lnSpc>
                <a:spcPct val="90000"/>
              </a:lnSpc>
              <a:spcBef>
                <a:spcPts val="1000"/>
              </a:spcBef>
              <a:spcAft>
                <a:spcPts val="0"/>
              </a:spcAft>
              <a:buClr>
                <a:srgbClr val="2F5496"/>
              </a:buClr>
              <a:buSzPct val="100000"/>
              <a:buChar char="•"/>
            </a:pPr>
            <a:r>
              <a:rPr lang="es-ES" sz="1600">
                <a:latin typeface="Arial"/>
                <a:ea typeface="Arial"/>
                <a:cs typeface="Arial"/>
                <a:sym typeface="Arial"/>
              </a:rPr>
              <a:t>Alimento involucrado</a:t>
            </a:r>
            <a:endParaRPr/>
          </a:p>
          <a:p>
            <a:pPr indent="-220980" lvl="0" marL="228600" rtl="0" algn="just">
              <a:lnSpc>
                <a:spcPct val="90000"/>
              </a:lnSpc>
              <a:spcBef>
                <a:spcPts val="1000"/>
              </a:spcBef>
              <a:spcAft>
                <a:spcPts val="0"/>
              </a:spcAft>
              <a:buClr>
                <a:srgbClr val="2F5496"/>
              </a:buClr>
              <a:buSzPct val="100000"/>
              <a:buChar char="•"/>
            </a:pPr>
            <a:r>
              <a:rPr lang="es-ES" sz="1600">
                <a:latin typeface="Arial"/>
                <a:ea typeface="Arial"/>
                <a:cs typeface="Arial"/>
                <a:sym typeface="Arial"/>
              </a:rPr>
              <a:t>Lugares de distribución del alimento</a:t>
            </a:r>
            <a:endParaRPr/>
          </a:p>
          <a:p>
            <a:pPr indent="-220980" lvl="0" marL="228600" rtl="0" algn="just">
              <a:lnSpc>
                <a:spcPct val="90000"/>
              </a:lnSpc>
              <a:spcBef>
                <a:spcPts val="1000"/>
              </a:spcBef>
              <a:spcAft>
                <a:spcPts val="0"/>
              </a:spcAft>
              <a:buClr>
                <a:srgbClr val="2F5496"/>
              </a:buClr>
              <a:buSzPct val="100000"/>
              <a:buChar char="•"/>
            </a:pPr>
            <a:r>
              <a:rPr lang="es-ES" sz="1600">
                <a:latin typeface="Arial"/>
                <a:ea typeface="Arial"/>
                <a:cs typeface="Arial"/>
                <a:sym typeface="Arial"/>
              </a:rPr>
              <a:t>Grupos de población en riesgo.</a:t>
            </a:r>
            <a:endParaRPr/>
          </a:p>
          <a:p>
            <a:pPr indent="-220980" lvl="0" marL="228600" rtl="0" algn="just">
              <a:lnSpc>
                <a:spcPct val="90000"/>
              </a:lnSpc>
              <a:spcBef>
                <a:spcPts val="1000"/>
              </a:spcBef>
              <a:spcAft>
                <a:spcPts val="0"/>
              </a:spcAft>
              <a:buClr>
                <a:srgbClr val="2F5496"/>
              </a:buClr>
              <a:buSzPct val="100000"/>
              <a:buChar char="•"/>
            </a:pPr>
            <a:r>
              <a:rPr lang="es-ES" sz="1600">
                <a:latin typeface="Arial"/>
                <a:ea typeface="Arial"/>
                <a:cs typeface="Arial"/>
                <a:sym typeface="Arial"/>
              </a:rPr>
              <a:t>Costo de las acciones</a:t>
            </a:r>
            <a:endParaRPr/>
          </a:p>
          <a:p>
            <a:pPr indent="-220980" lvl="0" marL="228600" rtl="0" algn="just">
              <a:lnSpc>
                <a:spcPct val="90000"/>
              </a:lnSpc>
              <a:spcBef>
                <a:spcPts val="1000"/>
              </a:spcBef>
              <a:spcAft>
                <a:spcPts val="0"/>
              </a:spcAft>
              <a:buClr>
                <a:srgbClr val="2F5496"/>
              </a:buClr>
              <a:buSzPct val="100000"/>
              <a:buChar char="•"/>
            </a:pPr>
            <a:r>
              <a:rPr lang="es-ES" sz="1600">
                <a:latin typeface="Arial"/>
                <a:ea typeface="Arial"/>
                <a:cs typeface="Arial"/>
                <a:sym typeface="Arial"/>
              </a:rPr>
              <a:t>Comunicación del riesgo a la población </a:t>
            </a:r>
            <a:endParaRPr/>
          </a:p>
          <a:p>
            <a:pPr indent="-220980" lvl="0" marL="228600" rtl="0" algn="just">
              <a:lnSpc>
                <a:spcPct val="90000"/>
              </a:lnSpc>
              <a:spcBef>
                <a:spcPts val="1000"/>
              </a:spcBef>
              <a:spcAft>
                <a:spcPts val="0"/>
              </a:spcAft>
              <a:buClr>
                <a:srgbClr val="2F5496"/>
              </a:buClr>
              <a:buSzPct val="100000"/>
              <a:buChar char="•"/>
            </a:pPr>
            <a:r>
              <a:rPr lang="es-ES" sz="1600">
                <a:latin typeface="Arial"/>
                <a:ea typeface="Arial"/>
                <a:cs typeface="Arial"/>
                <a:sym typeface="Arial"/>
              </a:rPr>
              <a:t>Medidas</a:t>
            </a:r>
            <a:r>
              <a:rPr lang="es-ES" sz="1600">
                <a:latin typeface="Arial"/>
                <a:ea typeface="Arial"/>
                <a:cs typeface="Arial"/>
                <a:sym typeface="Arial"/>
              </a:rPr>
              <a:t> administrativas o legales.</a:t>
            </a:r>
            <a:endParaRPr/>
          </a:p>
          <a:p>
            <a:pPr indent="-114300" lvl="0" marL="228600" rtl="0" algn="just">
              <a:lnSpc>
                <a:spcPct val="90000"/>
              </a:lnSpc>
              <a:spcBef>
                <a:spcPts val="1000"/>
              </a:spcBef>
              <a:spcAft>
                <a:spcPts val="0"/>
              </a:spcAft>
              <a:buClr>
                <a:srgbClr val="2F5496"/>
              </a:buClr>
              <a:buSzPct val="100000"/>
              <a:buNone/>
            </a:pPr>
            <a:r>
              <a:t/>
            </a:r>
            <a:endParaRPr sz="1800">
              <a:latin typeface="Arial"/>
              <a:ea typeface="Arial"/>
              <a:cs typeface="Arial"/>
              <a:sym typeface="Arial"/>
            </a:endParaRPr>
          </a:p>
          <a:p>
            <a:pPr indent="0" lvl="0" marL="0" rtl="0" algn="just">
              <a:lnSpc>
                <a:spcPct val="90000"/>
              </a:lnSpc>
              <a:spcBef>
                <a:spcPts val="1000"/>
              </a:spcBef>
              <a:spcAft>
                <a:spcPts val="0"/>
              </a:spcAft>
              <a:buClr>
                <a:srgbClr val="2F5496"/>
              </a:buClr>
              <a:buSzPct val="100000"/>
              <a:buNone/>
            </a:pPr>
            <a:r>
              <a:rPr b="1" lang="es-ES" sz="1800">
                <a:latin typeface="Arial"/>
                <a:ea typeface="Arial"/>
                <a:cs typeface="Arial"/>
                <a:sym typeface="Arial"/>
              </a:rPr>
              <a:t>Para los brotes que </a:t>
            </a:r>
            <a:r>
              <a:rPr b="1" lang="es-ES" sz="1800">
                <a:latin typeface="Arial"/>
                <a:ea typeface="Arial"/>
                <a:cs typeface="Arial"/>
                <a:sym typeface="Arial"/>
              </a:rPr>
              <a:t>tienen su</a:t>
            </a:r>
            <a:r>
              <a:rPr b="1" lang="es-ES" sz="1800">
                <a:latin typeface="Arial"/>
                <a:ea typeface="Arial"/>
                <a:cs typeface="Arial"/>
                <a:sym typeface="Arial"/>
              </a:rPr>
              <a:t>  origen en el hogar la principal medida de control es la educación sanitaria y comunicación de riesgo al grupo familiar.</a:t>
            </a:r>
            <a:endParaRPr b="1" sz="1800">
              <a:latin typeface="Times New Roman"/>
              <a:ea typeface="Times New Roman"/>
              <a:cs typeface="Times New Roman"/>
              <a:sym typeface="Times New Roman"/>
            </a:endParaRPr>
          </a:p>
          <a:p>
            <a:pPr indent="0" lvl="0" marL="0" rtl="0" algn="just">
              <a:lnSpc>
                <a:spcPct val="90000"/>
              </a:lnSpc>
              <a:spcBef>
                <a:spcPts val="1000"/>
              </a:spcBef>
              <a:spcAft>
                <a:spcPts val="0"/>
              </a:spcAft>
              <a:buClr>
                <a:srgbClr val="2F5496"/>
              </a:buClr>
              <a:buSzPct val="61111"/>
              <a:buNone/>
            </a:pPr>
            <a:r>
              <a:rPr b="1" lang="es-ES" sz="1800">
                <a:latin typeface="Arial"/>
                <a:ea typeface="Arial"/>
                <a:cs typeface="Arial"/>
                <a:sym typeface="Arial"/>
              </a:rPr>
              <a:t>Para los brotes que tienen su origen en una instalación de alimentos las principales medidas de control son: Sumario sanitario/Decomisos /Prohibición de funcionamiento /Separación de manipuladores de alimentos /Desnaturalización de alimentos </a:t>
            </a:r>
            <a:endParaRPr b="1" sz="1800">
              <a:latin typeface="Arial"/>
              <a:ea typeface="Arial"/>
              <a:cs typeface="Arial"/>
              <a:sym typeface="Arial"/>
            </a:endParaRPr>
          </a:p>
          <a:p>
            <a:pPr indent="0" lvl="0" marL="0" rtl="0" algn="l">
              <a:lnSpc>
                <a:spcPct val="90000"/>
              </a:lnSpc>
              <a:spcBef>
                <a:spcPts val="1000"/>
              </a:spcBef>
              <a:spcAft>
                <a:spcPts val="0"/>
              </a:spcAft>
              <a:buClr>
                <a:srgbClr val="2F5496"/>
              </a:buClr>
              <a:buSzPct val="100000"/>
              <a:buNone/>
            </a:pPr>
            <a:r>
              <a:t/>
            </a:r>
            <a:endParaRPr sz="1800">
              <a:latin typeface="Arial"/>
              <a:ea typeface="Arial"/>
              <a:cs typeface="Arial"/>
              <a:sym typeface="Arial"/>
            </a:endParaRPr>
          </a:p>
          <a:p>
            <a:pPr indent="0" lvl="0" marL="0" rtl="0" algn="l">
              <a:lnSpc>
                <a:spcPct val="90000"/>
              </a:lnSpc>
              <a:spcBef>
                <a:spcPts val="1000"/>
              </a:spcBef>
              <a:spcAft>
                <a:spcPts val="0"/>
              </a:spcAft>
              <a:buClr>
                <a:srgbClr val="2F5496"/>
              </a:buClr>
              <a:buSzPct val="100000"/>
              <a:buNone/>
            </a:pPr>
            <a:r>
              <a:t/>
            </a:r>
            <a:endParaRPr sz="1800">
              <a:latin typeface="Arial"/>
              <a:ea typeface="Arial"/>
              <a:cs typeface="Arial"/>
              <a:sym typeface="Arial"/>
            </a:endParaRPr>
          </a:p>
          <a:p>
            <a:pPr indent="0" lvl="0" marL="0" rtl="0" algn="l">
              <a:lnSpc>
                <a:spcPct val="90000"/>
              </a:lnSpc>
              <a:spcBef>
                <a:spcPts val="1000"/>
              </a:spcBef>
              <a:spcAft>
                <a:spcPts val="0"/>
              </a:spcAft>
              <a:buClr>
                <a:srgbClr val="2F5496"/>
              </a:buClr>
              <a:buSzPct val="100000"/>
              <a:buNone/>
            </a:pPr>
            <a:r>
              <a:t/>
            </a:r>
            <a:endParaRPr sz="1800">
              <a:latin typeface="Arial"/>
              <a:ea typeface="Arial"/>
              <a:cs typeface="Arial"/>
              <a:sym typeface="Arial"/>
            </a:endParaRPr>
          </a:p>
          <a:p>
            <a:pPr indent="-76200" lvl="0" marL="228600" rtl="0" algn="l">
              <a:lnSpc>
                <a:spcPct val="90000"/>
              </a:lnSpc>
              <a:spcBef>
                <a:spcPts val="1000"/>
              </a:spcBef>
              <a:spcAft>
                <a:spcPts val="0"/>
              </a:spcAft>
              <a:buClr>
                <a:srgbClr val="2F5496"/>
              </a:buClr>
              <a:buSzPct val="100000"/>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7"/>
          <p:cNvSpPr txBox="1"/>
          <p:nvPr>
            <p:ph type="title"/>
          </p:nvPr>
        </p:nvSpPr>
        <p:spPr>
          <a:xfrm>
            <a:off x="448056" y="468860"/>
            <a:ext cx="10832253" cy="646049"/>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rgbClr val="2F5496"/>
              </a:buClr>
              <a:buSzPts val="2800"/>
              <a:buFont typeface="Arial"/>
              <a:buNone/>
            </a:pPr>
            <a:r>
              <a:rPr lang="es-ES" sz="2800">
                <a:latin typeface="Arial"/>
                <a:ea typeface="Arial"/>
                <a:cs typeface="Arial"/>
                <a:sym typeface="Arial"/>
              </a:rPr>
              <a:t>Funciones y Responsabilidades </a:t>
            </a:r>
            <a:endParaRPr sz="2800">
              <a:latin typeface="Arial"/>
              <a:ea typeface="Arial"/>
              <a:cs typeface="Arial"/>
              <a:sym typeface="Arial"/>
            </a:endParaRPr>
          </a:p>
        </p:txBody>
      </p:sp>
      <p:sp>
        <p:nvSpPr>
          <p:cNvPr id="143" name="Google Shape;143;p17"/>
          <p:cNvSpPr txBox="1"/>
          <p:nvPr>
            <p:ph idx="2" type="body"/>
          </p:nvPr>
        </p:nvSpPr>
        <p:spPr>
          <a:xfrm>
            <a:off x="680614" y="914400"/>
            <a:ext cx="11386468" cy="5501341"/>
          </a:xfrm>
          <a:prstGeom prst="rect">
            <a:avLst/>
          </a:prstGeom>
          <a:noFill/>
          <a:ln>
            <a:noFill/>
          </a:ln>
        </p:spPr>
        <p:txBody>
          <a:bodyPr anchorCtr="0" anchor="t" bIns="45700" lIns="91425" spcFirstLastPara="1" rIns="91425" wrap="square" tIns="45700">
            <a:normAutofit/>
          </a:bodyPr>
          <a:lstStyle/>
          <a:p>
            <a:pPr indent="0" lvl="0" marL="0" rtl="0" algn="just">
              <a:lnSpc>
                <a:spcPct val="90000"/>
              </a:lnSpc>
              <a:spcBef>
                <a:spcPts val="0"/>
              </a:spcBef>
              <a:spcAft>
                <a:spcPts val="0"/>
              </a:spcAft>
              <a:buClr>
                <a:srgbClr val="2F5496"/>
              </a:buClr>
              <a:buSzPts val="2000"/>
              <a:buNone/>
            </a:pPr>
            <a:r>
              <a:t/>
            </a:r>
            <a:endParaRPr b="1" sz="2000">
              <a:latin typeface="Arial"/>
              <a:ea typeface="Arial"/>
              <a:cs typeface="Arial"/>
              <a:sym typeface="Arial"/>
            </a:endParaRPr>
          </a:p>
          <a:p>
            <a:pPr indent="0" lvl="0" marL="0" rtl="0" algn="just">
              <a:lnSpc>
                <a:spcPct val="90000"/>
              </a:lnSpc>
              <a:spcBef>
                <a:spcPts val="1000"/>
              </a:spcBef>
              <a:spcAft>
                <a:spcPts val="0"/>
              </a:spcAft>
              <a:buClr>
                <a:srgbClr val="2F5496"/>
              </a:buClr>
              <a:buSzPts val="2000"/>
              <a:buNone/>
            </a:pPr>
            <a:r>
              <a:t/>
            </a:r>
            <a:endParaRPr b="1" sz="2200">
              <a:latin typeface="Arial"/>
              <a:ea typeface="Arial"/>
              <a:cs typeface="Arial"/>
              <a:sym typeface="Arial"/>
            </a:endParaRPr>
          </a:p>
          <a:p>
            <a:pPr indent="0" lvl="0" marL="0" rtl="0" algn="just">
              <a:lnSpc>
                <a:spcPct val="90000"/>
              </a:lnSpc>
              <a:spcBef>
                <a:spcPts val="1000"/>
              </a:spcBef>
              <a:spcAft>
                <a:spcPts val="0"/>
              </a:spcAft>
              <a:buClr>
                <a:srgbClr val="2F5496"/>
              </a:buClr>
              <a:buSzPts val="2000"/>
              <a:buNone/>
            </a:pPr>
            <a:r>
              <a:t/>
            </a:r>
            <a:endParaRPr b="1" sz="2200">
              <a:latin typeface="Arial"/>
              <a:ea typeface="Arial"/>
              <a:cs typeface="Arial"/>
              <a:sym typeface="Arial"/>
            </a:endParaRPr>
          </a:p>
          <a:p>
            <a:pPr indent="0" lvl="0" marL="0" rtl="0" algn="just">
              <a:lnSpc>
                <a:spcPct val="90000"/>
              </a:lnSpc>
              <a:spcBef>
                <a:spcPts val="1000"/>
              </a:spcBef>
              <a:spcAft>
                <a:spcPts val="0"/>
              </a:spcAft>
              <a:buClr>
                <a:srgbClr val="2F5496"/>
              </a:buClr>
              <a:buSzPts val="2000"/>
              <a:buNone/>
            </a:pPr>
            <a:r>
              <a:rPr b="1" lang="es-ES" sz="2200">
                <a:latin typeface="Arial"/>
                <a:ea typeface="Arial"/>
                <a:cs typeface="Arial"/>
                <a:sym typeface="Arial"/>
              </a:rPr>
              <a:t>A) </a:t>
            </a:r>
            <a:r>
              <a:rPr b="1" lang="es-ES" sz="2200">
                <a:latin typeface="Arial"/>
                <a:ea typeface="Arial"/>
                <a:cs typeface="Arial"/>
                <a:sym typeface="Arial"/>
              </a:rPr>
              <a:t>Médico</a:t>
            </a:r>
            <a:r>
              <a:rPr b="1" lang="es-ES" sz="2200">
                <a:latin typeface="Arial"/>
                <a:ea typeface="Arial"/>
                <a:cs typeface="Arial"/>
                <a:sym typeface="Arial"/>
              </a:rPr>
              <a:t> del establecimiento :</a:t>
            </a:r>
            <a:endParaRPr sz="2600"/>
          </a:p>
          <a:p>
            <a:pPr indent="0" lvl="0" marL="0" rtl="0" algn="just">
              <a:lnSpc>
                <a:spcPct val="90000"/>
              </a:lnSpc>
              <a:spcBef>
                <a:spcPts val="1000"/>
              </a:spcBef>
              <a:spcAft>
                <a:spcPts val="0"/>
              </a:spcAft>
              <a:buClr>
                <a:srgbClr val="2F5496"/>
              </a:buClr>
              <a:buSzPts val="2000"/>
              <a:buNone/>
            </a:pPr>
            <a:r>
              <a:rPr lang="es-ES" sz="2200">
                <a:latin typeface="Arial"/>
                <a:ea typeface="Arial"/>
                <a:cs typeface="Arial"/>
                <a:sym typeface="Arial"/>
              </a:rPr>
              <a:t>-Notificar  todas las sospechas  de ocurrencias de Brotes ETA a la </a:t>
            </a:r>
            <a:r>
              <a:rPr lang="es-ES" sz="2200">
                <a:latin typeface="Arial"/>
                <a:ea typeface="Arial"/>
                <a:cs typeface="Arial"/>
                <a:sym typeface="Arial"/>
              </a:rPr>
              <a:t>SEREMI</a:t>
            </a:r>
            <a:r>
              <a:rPr lang="es-ES" sz="2200">
                <a:latin typeface="Arial"/>
                <a:ea typeface="Arial"/>
                <a:cs typeface="Arial"/>
                <a:sym typeface="Arial"/>
              </a:rPr>
              <a:t> de Salud</a:t>
            </a:r>
            <a:endParaRPr sz="2600"/>
          </a:p>
          <a:p>
            <a:pPr indent="0" lvl="0" marL="0" rtl="0" algn="just">
              <a:lnSpc>
                <a:spcPct val="90000"/>
              </a:lnSpc>
              <a:spcBef>
                <a:spcPts val="1000"/>
              </a:spcBef>
              <a:spcAft>
                <a:spcPts val="0"/>
              </a:spcAft>
              <a:buClr>
                <a:srgbClr val="2F5496"/>
              </a:buClr>
              <a:buSzPts val="2000"/>
              <a:buNone/>
            </a:pPr>
            <a:r>
              <a:rPr lang="es-ES" sz="2200">
                <a:latin typeface="Arial"/>
                <a:ea typeface="Arial"/>
                <a:cs typeface="Arial"/>
                <a:sym typeface="Arial"/>
              </a:rPr>
              <a:t>-Entrevistar al caso índice y completar la encuesta de investigación epidemiológicamente  de Brote ETA</a:t>
            </a:r>
            <a:endParaRPr sz="2600"/>
          </a:p>
          <a:p>
            <a:pPr indent="0" lvl="0" marL="0" rtl="0" algn="just">
              <a:lnSpc>
                <a:spcPct val="90000"/>
              </a:lnSpc>
              <a:spcBef>
                <a:spcPts val="1000"/>
              </a:spcBef>
              <a:spcAft>
                <a:spcPts val="0"/>
              </a:spcAft>
              <a:buClr>
                <a:srgbClr val="2F5496"/>
              </a:buClr>
              <a:buSzPts val="2000"/>
              <a:buNone/>
            </a:pPr>
            <a:r>
              <a:rPr lang="es-ES" sz="2200">
                <a:latin typeface="Arial"/>
                <a:ea typeface="Arial"/>
                <a:cs typeface="Arial"/>
                <a:sym typeface="Arial"/>
              </a:rPr>
              <a:t>-Si corresponde , indicar la toma de muestra de deposiciones  para estudio  etiológico.</a:t>
            </a:r>
            <a:endParaRPr sz="2600"/>
          </a:p>
          <a:p>
            <a:pPr indent="0" lvl="0" marL="0" rtl="0" algn="just">
              <a:lnSpc>
                <a:spcPct val="90000"/>
              </a:lnSpc>
              <a:spcBef>
                <a:spcPts val="1000"/>
              </a:spcBef>
              <a:spcAft>
                <a:spcPts val="0"/>
              </a:spcAft>
              <a:buClr>
                <a:srgbClr val="2F5496"/>
              </a:buClr>
              <a:buSzPts val="2000"/>
              <a:buNone/>
            </a:pPr>
            <a:r>
              <a:rPr lang="es-ES" sz="2200">
                <a:latin typeface="Arial"/>
                <a:ea typeface="Arial"/>
                <a:cs typeface="Arial"/>
                <a:sym typeface="Arial"/>
              </a:rPr>
              <a:t>-Identificar  y entrevistar a otros pacientes que </a:t>
            </a:r>
            <a:r>
              <a:rPr lang="es-ES" sz="2200">
                <a:latin typeface="Arial"/>
                <a:ea typeface="Arial"/>
                <a:cs typeface="Arial"/>
                <a:sym typeface="Arial"/>
              </a:rPr>
              <a:t>tengan</a:t>
            </a:r>
            <a:r>
              <a:rPr lang="es-ES" sz="2200">
                <a:latin typeface="Arial"/>
                <a:ea typeface="Arial"/>
                <a:cs typeface="Arial"/>
                <a:sym typeface="Arial"/>
              </a:rPr>
              <a:t> nexo epidemiológico con el caso índice.</a:t>
            </a:r>
            <a:endParaRPr sz="2600"/>
          </a:p>
          <a:p>
            <a:pPr indent="0" lvl="0" marL="0" rtl="0" algn="l">
              <a:lnSpc>
                <a:spcPct val="90000"/>
              </a:lnSpc>
              <a:spcBef>
                <a:spcPts val="1000"/>
              </a:spcBef>
              <a:spcAft>
                <a:spcPts val="0"/>
              </a:spcAft>
              <a:buClr>
                <a:srgbClr val="2F5496"/>
              </a:buClr>
              <a:buSzPts val="2000"/>
              <a:buNone/>
            </a:pPr>
            <a:r>
              <a:t/>
            </a:r>
            <a:endParaRPr sz="2200">
              <a:latin typeface="Arial"/>
              <a:ea typeface="Arial"/>
              <a:cs typeface="Arial"/>
              <a:sym typeface="Arial"/>
            </a:endParaRPr>
          </a:p>
        </p:txBody>
      </p:sp>
      <p:pic>
        <p:nvPicPr>
          <p:cNvPr id="144" name="Google Shape;144;p17"/>
          <p:cNvPicPr preferRelativeResize="0"/>
          <p:nvPr/>
        </p:nvPicPr>
        <p:blipFill rotWithShape="1">
          <a:blip r:embed="rId3">
            <a:alphaModFix/>
          </a:blip>
          <a:srcRect b="41690" l="35474" r="15155" t="41181"/>
          <a:stretch/>
        </p:blipFill>
        <p:spPr>
          <a:xfrm>
            <a:off x="8858009" y="70427"/>
            <a:ext cx="3209073" cy="59894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8"/>
          <p:cNvSpPr txBox="1"/>
          <p:nvPr>
            <p:ph type="title"/>
          </p:nvPr>
        </p:nvSpPr>
        <p:spPr>
          <a:xfrm>
            <a:off x="679873" y="846667"/>
            <a:ext cx="10832253" cy="646049"/>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rgbClr val="2F5496"/>
              </a:buClr>
              <a:buSzPts val="2800"/>
              <a:buFont typeface="Arial"/>
              <a:buNone/>
            </a:pPr>
            <a:r>
              <a:rPr lang="es-ES" sz="2800">
                <a:latin typeface="Arial"/>
                <a:ea typeface="Arial"/>
                <a:cs typeface="Arial"/>
                <a:sym typeface="Arial"/>
              </a:rPr>
              <a:t>Funciones y Responsabilidades </a:t>
            </a:r>
            <a:endParaRPr sz="2800"/>
          </a:p>
        </p:txBody>
      </p:sp>
      <p:sp>
        <p:nvSpPr>
          <p:cNvPr id="150" name="Google Shape;150;p18"/>
          <p:cNvSpPr txBox="1"/>
          <p:nvPr>
            <p:ph idx="2" type="body"/>
          </p:nvPr>
        </p:nvSpPr>
        <p:spPr>
          <a:xfrm>
            <a:off x="680614" y="1492716"/>
            <a:ext cx="10831512" cy="4149471"/>
          </a:xfrm>
          <a:prstGeom prst="rect">
            <a:avLst/>
          </a:prstGeom>
          <a:noFill/>
          <a:ln>
            <a:noFill/>
          </a:ln>
        </p:spPr>
        <p:txBody>
          <a:bodyPr anchorCtr="0" anchor="t" bIns="45700" lIns="91425" spcFirstLastPara="1" rIns="91425" wrap="square" tIns="45700">
            <a:normAutofit/>
          </a:bodyPr>
          <a:lstStyle/>
          <a:p>
            <a:pPr indent="0" lvl="0" marL="0" rtl="0" algn="just">
              <a:lnSpc>
                <a:spcPct val="90000"/>
              </a:lnSpc>
              <a:spcBef>
                <a:spcPts val="0"/>
              </a:spcBef>
              <a:spcAft>
                <a:spcPts val="0"/>
              </a:spcAft>
              <a:buClr>
                <a:srgbClr val="2F5496"/>
              </a:buClr>
              <a:buSzPts val="2000"/>
              <a:buNone/>
            </a:pPr>
            <a:r>
              <a:t/>
            </a:r>
            <a:endParaRPr b="1" sz="2000">
              <a:latin typeface="Arial"/>
              <a:ea typeface="Arial"/>
              <a:cs typeface="Arial"/>
              <a:sym typeface="Arial"/>
            </a:endParaRPr>
          </a:p>
          <a:p>
            <a:pPr indent="0" lvl="0" marL="0" rtl="0" algn="just">
              <a:lnSpc>
                <a:spcPct val="90000"/>
              </a:lnSpc>
              <a:spcBef>
                <a:spcPts val="0"/>
              </a:spcBef>
              <a:spcAft>
                <a:spcPts val="0"/>
              </a:spcAft>
              <a:buClr>
                <a:srgbClr val="2F5496"/>
              </a:buClr>
              <a:buSzPts val="2000"/>
              <a:buNone/>
            </a:pPr>
            <a:r>
              <a:rPr b="1" lang="es-ES" sz="2000">
                <a:latin typeface="Arial"/>
                <a:ea typeface="Arial"/>
                <a:cs typeface="Arial"/>
                <a:sym typeface="Arial"/>
              </a:rPr>
              <a:t>B) Delegado de E</a:t>
            </a:r>
            <a:r>
              <a:rPr b="1" lang="es-ES" sz="2000">
                <a:latin typeface="Arial"/>
                <a:ea typeface="Arial"/>
                <a:cs typeface="Arial"/>
                <a:sym typeface="Arial"/>
              </a:rPr>
              <a:t>pidemiología</a:t>
            </a:r>
            <a:r>
              <a:rPr b="1" lang="es-ES" sz="2000">
                <a:latin typeface="Arial"/>
                <a:ea typeface="Arial"/>
                <a:cs typeface="Arial"/>
                <a:sym typeface="Arial"/>
              </a:rPr>
              <a:t> del establecimiento: </a:t>
            </a:r>
            <a:endParaRPr/>
          </a:p>
          <a:p>
            <a:pPr indent="0" lvl="0" marL="0" rtl="0" algn="just">
              <a:lnSpc>
                <a:spcPct val="90000"/>
              </a:lnSpc>
              <a:spcBef>
                <a:spcPts val="1000"/>
              </a:spcBef>
              <a:spcAft>
                <a:spcPts val="0"/>
              </a:spcAft>
              <a:buClr>
                <a:srgbClr val="2F5496"/>
              </a:buClr>
              <a:buSzPts val="2000"/>
              <a:buNone/>
            </a:pPr>
            <a:r>
              <a:rPr b="1" lang="es-ES" sz="2000">
                <a:latin typeface="Arial"/>
                <a:ea typeface="Arial"/>
                <a:cs typeface="Arial"/>
                <a:sym typeface="Arial"/>
              </a:rPr>
              <a:t>-</a:t>
            </a:r>
            <a:r>
              <a:rPr lang="es-ES" sz="2000">
                <a:latin typeface="Arial"/>
                <a:ea typeface="Arial"/>
                <a:cs typeface="Arial"/>
                <a:sym typeface="Arial"/>
              </a:rPr>
              <a:t>Capacitar y difundir  la normativa de vigilancia al interior del establecimiento </a:t>
            </a:r>
            <a:endParaRPr/>
          </a:p>
          <a:p>
            <a:pPr indent="0" lvl="0" marL="0" rtl="0" algn="just">
              <a:lnSpc>
                <a:spcPct val="90000"/>
              </a:lnSpc>
              <a:spcBef>
                <a:spcPts val="1000"/>
              </a:spcBef>
              <a:spcAft>
                <a:spcPts val="0"/>
              </a:spcAft>
              <a:buClr>
                <a:srgbClr val="2F5496"/>
              </a:buClr>
              <a:buSzPts val="2000"/>
              <a:buNone/>
            </a:pPr>
            <a:r>
              <a:rPr lang="es-ES" sz="2000">
                <a:latin typeface="Arial"/>
                <a:ea typeface="Arial"/>
                <a:cs typeface="Arial"/>
                <a:sym typeface="Arial"/>
              </a:rPr>
              <a:t>-Realizar la  investigación epidemiológica   inicial del brote, utilizando los instrumentos de recolección de datos de la presente circular .</a:t>
            </a:r>
            <a:endParaRPr/>
          </a:p>
          <a:p>
            <a:pPr indent="0" lvl="0" marL="0" rtl="0" algn="just">
              <a:lnSpc>
                <a:spcPct val="90000"/>
              </a:lnSpc>
              <a:spcBef>
                <a:spcPts val="1000"/>
              </a:spcBef>
              <a:spcAft>
                <a:spcPts val="0"/>
              </a:spcAft>
              <a:buClr>
                <a:srgbClr val="2F5496"/>
              </a:buClr>
              <a:buSzPts val="2000"/>
              <a:buNone/>
            </a:pPr>
            <a:r>
              <a:rPr lang="es-ES" sz="2000">
                <a:latin typeface="Arial"/>
                <a:ea typeface="Arial"/>
                <a:cs typeface="Arial"/>
                <a:sym typeface="Arial"/>
              </a:rPr>
              <a:t>-Notificar a la SEREMI  todas las sospechas de brote ETA  por la vía </a:t>
            </a:r>
            <a:r>
              <a:rPr lang="es-ES" sz="2000">
                <a:latin typeface="Arial"/>
                <a:ea typeface="Arial"/>
                <a:cs typeface="Arial"/>
                <a:sym typeface="Arial"/>
              </a:rPr>
              <a:t>más</a:t>
            </a:r>
            <a:r>
              <a:rPr lang="es-ES" sz="2000">
                <a:latin typeface="Arial"/>
                <a:ea typeface="Arial"/>
                <a:cs typeface="Arial"/>
                <a:sym typeface="Arial"/>
              </a:rPr>
              <a:t> expedita </a:t>
            </a:r>
            <a:endParaRPr/>
          </a:p>
          <a:p>
            <a:pPr indent="0" lvl="0" marL="0" rtl="0" algn="just">
              <a:lnSpc>
                <a:spcPct val="90000"/>
              </a:lnSpc>
              <a:spcBef>
                <a:spcPts val="1000"/>
              </a:spcBef>
              <a:spcAft>
                <a:spcPts val="0"/>
              </a:spcAft>
              <a:buClr>
                <a:srgbClr val="2F5496"/>
              </a:buClr>
              <a:buSzPts val="2000"/>
              <a:buNone/>
            </a:pPr>
            <a:r>
              <a:rPr lang="es-ES" sz="2000">
                <a:latin typeface="Arial"/>
                <a:ea typeface="Arial"/>
                <a:cs typeface="Arial"/>
                <a:sym typeface="Arial"/>
              </a:rPr>
              <a:t>-Supervisar la toda de muestra de los afectados </a:t>
            </a:r>
            <a:endParaRPr/>
          </a:p>
          <a:p>
            <a:pPr indent="0" lvl="0" marL="0" rtl="0" algn="just">
              <a:lnSpc>
                <a:spcPct val="90000"/>
              </a:lnSpc>
              <a:spcBef>
                <a:spcPts val="1000"/>
              </a:spcBef>
              <a:spcAft>
                <a:spcPts val="0"/>
              </a:spcAft>
              <a:buClr>
                <a:srgbClr val="2F5496"/>
              </a:buClr>
              <a:buSzPts val="2000"/>
              <a:buNone/>
            </a:pPr>
            <a:r>
              <a:rPr lang="es-ES" sz="2000">
                <a:latin typeface="Arial"/>
                <a:ea typeface="Arial"/>
                <a:cs typeface="Arial"/>
                <a:sym typeface="Arial"/>
              </a:rPr>
              <a:t>-Identificar y entrevistar a los pacientes que </a:t>
            </a:r>
            <a:r>
              <a:rPr lang="es-ES" sz="2000">
                <a:latin typeface="Arial"/>
                <a:ea typeface="Arial"/>
                <a:cs typeface="Arial"/>
                <a:sym typeface="Arial"/>
              </a:rPr>
              <a:t>tengan</a:t>
            </a:r>
            <a:r>
              <a:rPr lang="es-ES" sz="2000">
                <a:latin typeface="Arial"/>
                <a:ea typeface="Arial"/>
                <a:cs typeface="Arial"/>
                <a:sym typeface="Arial"/>
              </a:rPr>
              <a:t> nexo epidemiológico con el caso índice</a:t>
            </a:r>
            <a:endParaRPr/>
          </a:p>
          <a:p>
            <a:pPr indent="0" lvl="0" marL="0" rtl="0" algn="just">
              <a:lnSpc>
                <a:spcPct val="90000"/>
              </a:lnSpc>
              <a:spcBef>
                <a:spcPts val="1000"/>
              </a:spcBef>
              <a:spcAft>
                <a:spcPts val="0"/>
              </a:spcAft>
              <a:buClr>
                <a:srgbClr val="2F5496"/>
              </a:buClr>
              <a:buSzPts val="2000"/>
              <a:buNone/>
            </a:pPr>
            <a:r>
              <a:rPr lang="es-ES" sz="2000">
                <a:latin typeface="Arial"/>
                <a:ea typeface="Arial"/>
                <a:cs typeface="Arial"/>
                <a:sym typeface="Arial"/>
              </a:rPr>
              <a:t>-Colaborar a la SEREMI de salud en situaciones contingente </a:t>
            </a:r>
            <a:endParaRPr/>
          </a:p>
          <a:p>
            <a:pPr indent="-76200" lvl="0" marL="228600" rtl="0" algn="l">
              <a:lnSpc>
                <a:spcPct val="90000"/>
              </a:lnSpc>
              <a:spcBef>
                <a:spcPts val="1000"/>
              </a:spcBef>
              <a:spcAft>
                <a:spcPts val="0"/>
              </a:spcAft>
              <a:buClr>
                <a:srgbClr val="2F5496"/>
              </a:buClr>
              <a:buSzPts val="2400"/>
              <a:buNone/>
            </a:pPr>
            <a:r>
              <a:t/>
            </a:r>
            <a:endParaRPr/>
          </a:p>
        </p:txBody>
      </p:sp>
      <p:pic>
        <p:nvPicPr>
          <p:cNvPr id="151" name="Google Shape;151;p18"/>
          <p:cNvPicPr preferRelativeResize="0"/>
          <p:nvPr/>
        </p:nvPicPr>
        <p:blipFill rotWithShape="1">
          <a:blip r:embed="rId3">
            <a:alphaModFix/>
          </a:blip>
          <a:srcRect b="41690" l="35474" r="15155" t="41181"/>
          <a:stretch/>
        </p:blipFill>
        <p:spPr>
          <a:xfrm>
            <a:off x="8109679" y="80577"/>
            <a:ext cx="3927423" cy="76609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19"/>
          <p:cNvSpPr txBox="1"/>
          <p:nvPr>
            <p:ph type="title"/>
          </p:nvPr>
        </p:nvSpPr>
        <p:spPr>
          <a:xfrm>
            <a:off x="680614" y="366982"/>
            <a:ext cx="10832253" cy="369146"/>
          </a:xfrm>
          <a:prstGeom prst="rect">
            <a:avLst/>
          </a:prstGeom>
          <a:noFill/>
          <a:ln>
            <a:noFill/>
          </a:ln>
        </p:spPr>
        <p:txBody>
          <a:bodyPr anchorCtr="0" anchor="t" bIns="45700" lIns="91425" spcFirstLastPara="1" rIns="91425" wrap="square" tIns="45700">
            <a:normAutofit fontScale="90000"/>
          </a:bodyPr>
          <a:lstStyle/>
          <a:p>
            <a:pPr indent="0" lvl="0" marL="0" rtl="0" algn="ctr">
              <a:lnSpc>
                <a:spcPct val="90000"/>
              </a:lnSpc>
              <a:spcBef>
                <a:spcPts val="0"/>
              </a:spcBef>
              <a:spcAft>
                <a:spcPts val="0"/>
              </a:spcAft>
              <a:buClr>
                <a:srgbClr val="2F5496"/>
              </a:buClr>
              <a:buSzPct val="100000"/>
              <a:buFont typeface="Arial"/>
              <a:buNone/>
            </a:pPr>
            <a:r>
              <a:rPr lang="es-ES" sz="2400">
                <a:latin typeface="Arial"/>
                <a:ea typeface="Arial"/>
                <a:cs typeface="Arial"/>
                <a:sym typeface="Arial"/>
              </a:rPr>
              <a:t>Funciones y Responsabilidades </a:t>
            </a:r>
            <a:endParaRPr sz="2400"/>
          </a:p>
        </p:txBody>
      </p:sp>
      <p:sp>
        <p:nvSpPr>
          <p:cNvPr id="157" name="Google Shape;157;p19"/>
          <p:cNvSpPr txBox="1"/>
          <p:nvPr>
            <p:ph idx="2" type="body"/>
          </p:nvPr>
        </p:nvSpPr>
        <p:spPr>
          <a:xfrm>
            <a:off x="681350" y="1199226"/>
            <a:ext cx="10831500" cy="5186100"/>
          </a:xfrm>
          <a:prstGeom prst="rect">
            <a:avLst/>
          </a:prstGeom>
          <a:noFill/>
          <a:ln>
            <a:noFill/>
          </a:ln>
        </p:spPr>
        <p:txBody>
          <a:bodyPr anchorCtr="0" anchor="t" bIns="45700" lIns="91425" spcFirstLastPara="1" rIns="91425" wrap="square" tIns="45700">
            <a:normAutofit fontScale="47500" lnSpcReduction="10000"/>
          </a:bodyPr>
          <a:lstStyle/>
          <a:p>
            <a:pPr indent="0" lvl="0" marL="0" rtl="0" algn="just">
              <a:lnSpc>
                <a:spcPct val="90000"/>
              </a:lnSpc>
              <a:spcBef>
                <a:spcPts val="0"/>
              </a:spcBef>
              <a:spcAft>
                <a:spcPts val="0"/>
              </a:spcAft>
              <a:buClr>
                <a:srgbClr val="2F5496"/>
              </a:buClr>
              <a:buSzPct val="100000"/>
              <a:buNone/>
            </a:pPr>
            <a:r>
              <a:rPr b="1" lang="es-ES" sz="1800">
                <a:latin typeface="Arial"/>
                <a:ea typeface="Arial"/>
                <a:cs typeface="Arial"/>
                <a:sym typeface="Arial"/>
              </a:rPr>
              <a:t>C) Unidad de </a:t>
            </a:r>
            <a:r>
              <a:rPr b="1" lang="es-ES" sz="1800">
                <a:latin typeface="Arial"/>
                <a:ea typeface="Arial"/>
                <a:cs typeface="Arial"/>
                <a:sym typeface="Arial"/>
              </a:rPr>
              <a:t>Epidemiología</a:t>
            </a:r>
            <a:r>
              <a:rPr b="1" lang="es-ES" sz="1800">
                <a:latin typeface="Arial"/>
                <a:ea typeface="Arial"/>
                <a:cs typeface="Arial"/>
                <a:sym typeface="Arial"/>
              </a:rPr>
              <a:t> de la SEREMI :</a:t>
            </a:r>
            <a:endParaRPr b="1" sz="1800">
              <a:latin typeface="Arial"/>
              <a:ea typeface="Arial"/>
              <a:cs typeface="Arial"/>
              <a:sym typeface="Arial"/>
            </a:endParaRPr>
          </a:p>
          <a:p>
            <a:pPr indent="0" lvl="0" marL="0" rtl="0" algn="just">
              <a:lnSpc>
                <a:spcPct val="90000"/>
              </a:lnSpc>
              <a:spcBef>
                <a:spcPts val="0"/>
              </a:spcBef>
              <a:spcAft>
                <a:spcPts val="0"/>
              </a:spcAft>
              <a:buClr>
                <a:srgbClr val="2F5496"/>
              </a:buClr>
              <a:buSzPct val="100000"/>
              <a:buNone/>
            </a:pPr>
            <a:r>
              <a:t/>
            </a:r>
            <a:endParaRPr b="1" sz="1800">
              <a:latin typeface="Arial"/>
              <a:ea typeface="Arial"/>
              <a:cs typeface="Arial"/>
              <a:sym typeface="Arial"/>
            </a:endParaRPr>
          </a:p>
          <a:p>
            <a:pPr indent="0" lvl="0" marL="685800" marR="703580" rtl="0" algn="just">
              <a:lnSpc>
                <a:spcPct val="90000"/>
              </a:lnSpc>
              <a:spcBef>
                <a:spcPts val="465"/>
              </a:spcBef>
              <a:spcAft>
                <a:spcPts val="0"/>
              </a:spcAft>
              <a:buNone/>
            </a:pPr>
            <a:r>
              <a:t/>
            </a:r>
            <a:endParaRPr sz="1600">
              <a:solidFill>
                <a:srgbClr val="2F5496"/>
              </a:solidFill>
              <a:latin typeface="Arial"/>
              <a:ea typeface="Arial"/>
              <a:cs typeface="Arial"/>
              <a:sym typeface="Arial"/>
            </a:endParaRPr>
          </a:p>
          <a:p>
            <a:pPr indent="-270612" lvl="1" marL="742950" marR="703580" rtl="0" algn="just">
              <a:lnSpc>
                <a:spcPct val="90000"/>
              </a:lnSpc>
              <a:spcBef>
                <a:spcPts val="465"/>
              </a:spcBef>
              <a:spcAft>
                <a:spcPts val="0"/>
              </a:spcAft>
              <a:buClr>
                <a:srgbClr val="2F5496"/>
              </a:buClr>
              <a:buSzPct val="100000"/>
              <a:buFont typeface="Arial"/>
              <a:buChar char="•"/>
            </a:pPr>
            <a:r>
              <a:rPr lang="es-ES" sz="2866">
                <a:solidFill>
                  <a:srgbClr val="2F5496"/>
                </a:solidFill>
                <a:latin typeface="Arial"/>
                <a:ea typeface="Arial"/>
                <a:cs typeface="Arial"/>
                <a:sym typeface="Arial"/>
              </a:rPr>
              <a:t>Difundir e implementar </a:t>
            </a:r>
            <a:r>
              <a:rPr lang="es-ES" sz="2866">
                <a:solidFill>
                  <a:srgbClr val="2F5496"/>
                </a:solidFill>
                <a:latin typeface="Arial"/>
                <a:ea typeface="Arial"/>
                <a:cs typeface="Arial"/>
                <a:sym typeface="Arial"/>
              </a:rPr>
              <a:t>la normativa</a:t>
            </a:r>
            <a:r>
              <a:rPr lang="es-ES" sz="2866">
                <a:solidFill>
                  <a:srgbClr val="2F5496"/>
                </a:solidFill>
                <a:latin typeface="Arial"/>
                <a:ea typeface="Arial"/>
                <a:cs typeface="Arial"/>
                <a:sym typeface="Arial"/>
              </a:rPr>
              <a:t> vigente a los establecimientos de salud de la región.</a:t>
            </a:r>
            <a:endParaRPr sz="2866">
              <a:solidFill>
                <a:srgbClr val="2F5496"/>
              </a:solidFill>
              <a:latin typeface="Arial"/>
              <a:ea typeface="Arial"/>
              <a:cs typeface="Arial"/>
              <a:sym typeface="Arial"/>
            </a:endParaRPr>
          </a:p>
          <a:p>
            <a:pPr indent="-270612" lvl="1" marL="742950" rtl="0" algn="just">
              <a:lnSpc>
                <a:spcPct val="77187"/>
              </a:lnSpc>
              <a:spcBef>
                <a:spcPts val="500"/>
              </a:spcBef>
              <a:spcAft>
                <a:spcPts val="0"/>
              </a:spcAft>
              <a:buClr>
                <a:srgbClr val="2F5496"/>
              </a:buClr>
              <a:buSzPct val="100000"/>
              <a:buFont typeface="Arial"/>
              <a:buChar char="•"/>
            </a:pPr>
            <a:r>
              <a:rPr lang="es-ES" sz="2866">
                <a:solidFill>
                  <a:srgbClr val="2F5496"/>
                </a:solidFill>
                <a:latin typeface="Arial"/>
                <a:ea typeface="Arial"/>
                <a:cs typeface="Arial"/>
                <a:sym typeface="Arial"/>
              </a:rPr>
              <a:t>Capacitar a los equipos locales y de los Servicios de Salud</a:t>
            </a:r>
            <a:endParaRPr sz="2866">
              <a:solidFill>
                <a:srgbClr val="2F5496"/>
              </a:solidFill>
              <a:latin typeface="Arial"/>
              <a:ea typeface="Arial"/>
              <a:cs typeface="Arial"/>
              <a:sym typeface="Arial"/>
            </a:endParaRPr>
          </a:p>
          <a:p>
            <a:pPr indent="0" lvl="0" marL="685800" rtl="0" algn="just">
              <a:lnSpc>
                <a:spcPct val="77187"/>
              </a:lnSpc>
              <a:spcBef>
                <a:spcPts val="500"/>
              </a:spcBef>
              <a:spcAft>
                <a:spcPts val="0"/>
              </a:spcAft>
              <a:buNone/>
            </a:pPr>
            <a:r>
              <a:t/>
            </a:r>
            <a:endParaRPr sz="2866">
              <a:solidFill>
                <a:srgbClr val="2F5496"/>
              </a:solidFill>
              <a:latin typeface="Arial"/>
              <a:ea typeface="Arial"/>
              <a:cs typeface="Arial"/>
              <a:sym typeface="Arial"/>
            </a:endParaRPr>
          </a:p>
          <a:p>
            <a:pPr indent="-270612" lvl="1" marL="742950" rtl="0" algn="just">
              <a:lnSpc>
                <a:spcPct val="90000"/>
              </a:lnSpc>
              <a:spcBef>
                <a:spcPts val="5"/>
              </a:spcBef>
              <a:spcAft>
                <a:spcPts val="0"/>
              </a:spcAft>
              <a:buClr>
                <a:srgbClr val="2F5496"/>
              </a:buClr>
              <a:buSzPct val="100000"/>
              <a:buFont typeface="Arial"/>
              <a:buChar char="•"/>
            </a:pPr>
            <a:r>
              <a:rPr lang="es-ES" sz="2866">
                <a:solidFill>
                  <a:srgbClr val="2F5496"/>
                </a:solidFill>
                <a:latin typeface="Arial"/>
                <a:ea typeface="Arial"/>
                <a:cs typeface="Arial"/>
                <a:sym typeface="Arial"/>
              </a:rPr>
              <a:t>Monitorear y evaluar periódicamente el funcionamiento del sistema de vigilancia</a:t>
            </a:r>
            <a:endParaRPr sz="2866">
              <a:solidFill>
                <a:srgbClr val="2F5496"/>
              </a:solidFill>
              <a:latin typeface="Arial"/>
              <a:ea typeface="Arial"/>
              <a:cs typeface="Arial"/>
              <a:sym typeface="Arial"/>
            </a:endParaRPr>
          </a:p>
          <a:p>
            <a:pPr indent="-270612" lvl="1" marL="742950" rtl="0" algn="just">
              <a:lnSpc>
                <a:spcPct val="90000"/>
              </a:lnSpc>
              <a:spcBef>
                <a:spcPts val="5"/>
              </a:spcBef>
              <a:spcAft>
                <a:spcPts val="0"/>
              </a:spcAft>
              <a:buClr>
                <a:srgbClr val="2F5496"/>
              </a:buClr>
              <a:buSzPct val="100000"/>
              <a:buFont typeface="Arial"/>
              <a:buChar char="•"/>
            </a:pPr>
            <a:r>
              <a:t/>
            </a:r>
            <a:endParaRPr sz="2866">
              <a:solidFill>
                <a:srgbClr val="2F5496"/>
              </a:solidFill>
              <a:latin typeface="Arial"/>
              <a:ea typeface="Arial"/>
              <a:cs typeface="Arial"/>
              <a:sym typeface="Arial"/>
            </a:endParaRPr>
          </a:p>
          <a:p>
            <a:pPr indent="-270612" lvl="1" marL="742950" marR="700405" rtl="0" algn="just">
              <a:lnSpc>
                <a:spcPct val="96000"/>
              </a:lnSpc>
              <a:spcBef>
                <a:spcPts val="40"/>
              </a:spcBef>
              <a:spcAft>
                <a:spcPts val="0"/>
              </a:spcAft>
              <a:buClr>
                <a:srgbClr val="2F5496"/>
              </a:buClr>
              <a:buSzPct val="100000"/>
              <a:buFont typeface="Arial"/>
              <a:buChar char="•"/>
            </a:pPr>
            <a:r>
              <a:rPr lang="es-ES" sz="2866">
                <a:solidFill>
                  <a:srgbClr val="2F5496"/>
                </a:solidFill>
                <a:latin typeface="Arial"/>
                <a:ea typeface="Arial"/>
                <a:cs typeface="Arial"/>
                <a:sym typeface="Arial"/>
              </a:rPr>
              <a:t>Ingresar la información le la investigación de los brotes ETA a los sistemas de notificación oficiales y sistema RAKIN</a:t>
            </a:r>
            <a:endParaRPr sz="2866">
              <a:solidFill>
                <a:srgbClr val="2F5496"/>
              </a:solidFill>
              <a:latin typeface="Arial"/>
              <a:ea typeface="Arial"/>
              <a:cs typeface="Arial"/>
              <a:sym typeface="Arial"/>
            </a:endParaRPr>
          </a:p>
          <a:p>
            <a:pPr indent="0" lvl="0" marL="685800" marR="700405" rtl="0" algn="just">
              <a:lnSpc>
                <a:spcPct val="96000"/>
              </a:lnSpc>
              <a:spcBef>
                <a:spcPts val="40"/>
              </a:spcBef>
              <a:spcAft>
                <a:spcPts val="0"/>
              </a:spcAft>
              <a:buNone/>
            </a:pPr>
            <a:r>
              <a:t/>
            </a:r>
            <a:endParaRPr sz="2866">
              <a:solidFill>
                <a:srgbClr val="2F5496"/>
              </a:solidFill>
              <a:latin typeface="Arial"/>
              <a:ea typeface="Arial"/>
              <a:cs typeface="Arial"/>
              <a:sym typeface="Arial"/>
            </a:endParaRPr>
          </a:p>
          <a:p>
            <a:pPr indent="-270612" lvl="1" marL="742950" rtl="0" algn="just">
              <a:lnSpc>
                <a:spcPct val="90000"/>
              </a:lnSpc>
              <a:spcBef>
                <a:spcPts val="10"/>
              </a:spcBef>
              <a:spcAft>
                <a:spcPts val="0"/>
              </a:spcAft>
              <a:buClr>
                <a:srgbClr val="2F5496"/>
              </a:buClr>
              <a:buSzPct val="100000"/>
              <a:buFont typeface="Arial"/>
              <a:buChar char="•"/>
            </a:pPr>
            <a:r>
              <a:rPr lang="es-ES" sz="2866">
                <a:solidFill>
                  <a:srgbClr val="2F5496"/>
                </a:solidFill>
                <a:latin typeface="Arial"/>
                <a:ea typeface="Arial"/>
                <a:cs typeface="Arial"/>
                <a:sym typeface="Arial"/>
              </a:rPr>
              <a:t>Validar la información recabada por </a:t>
            </a:r>
            <a:r>
              <a:rPr lang="es-ES" sz="2866">
                <a:solidFill>
                  <a:srgbClr val="2F5496"/>
                </a:solidFill>
                <a:latin typeface="Arial"/>
                <a:ea typeface="Arial"/>
                <a:cs typeface="Arial"/>
                <a:sym typeface="Arial"/>
              </a:rPr>
              <a:t>los</a:t>
            </a:r>
            <a:r>
              <a:rPr lang="es-ES" sz="2866">
                <a:solidFill>
                  <a:srgbClr val="2F5496"/>
                </a:solidFill>
                <a:latin typeface="Arial"/>
                <a:ea typeface="Arial"/>
                <a:cs typeface="Arial"/>
                <a:sym typeface="Arial"/>
              </a:rPr>
              <a:t> establecimientos de salud.</a:t>
            </a:r>
            <a:endParaRPr sz="2866">
              <a:solidFill>
                <a:srgbClr val="2F5496"/>
              </a:solidFill>
              <a:latin typeface="Arial"/>
              <a:ea typeface="Arial"/>
              <a:cs typeface="Arial"/>
              <a:sym typeface="Arial"/>
            </a:endParaRPr>
          </a:p>
          <a:p>
            <a:pPr indent="0" lvl="0" marL="685800" rtl="0" algn="just">
              <a:lnSpc>
                <a:spcPct val="90000"/>
              </a:lnSpc>
              <a:spcBef>
                <a:spcPts val="10"/>
              </a:spcBef>
              <a:spcAft>
                <a:spcPts val="0"/>
              </a:spcAft>
              <a:buNone/>
            </a:pPr>
            <a:r>
              <a:t/>
            </a:r>
            <a:endParaRPr sz="2866">
              <a:solidFill>
                <a:srgbClr val="2F5496"/>
              </a:solidFill>
              <a:latin typeface="Arial"/>
              <a:ea typeface="Arial"/>
              <a:cs typeface="Arial"/>
              <a:sym typeface="Arial"/>
            </a:endParaRPr>
          </a:p>
          <a:p>
            <a:pPr indent="-270612" lvl="1" marL="742950" rtl="0" algn="just">
              <a:lnSpc>
                <a:spcPct val="78750"/>
              </a:lnSpc>
              <a:spcBef>
                <a:spcPts val="55"/>
              </a:spcBef>
              <a:spcAft>
                <a:spcPts val="0"/>
              </a:spcAft>
              <a:buClr>
                <a:srgbClr val="2F5496"/>
              </a:buClr>
              <a:buSzPct val="100000"/>
              <a:buFont typeface="Arial"/>
              <a:buChar char="•"/>
            </a:pPr>
            <a:r>
              <a:rPr lang="es-ES" sz="2866">
                <a:solidFill>
                  <a:srgbClr val="2F5496"/>
                </a:solidFill>
                <a:latin typeface="Arial"/>
                <a:ea typeface="Arial"/>
                <a:cs typeface="Arial"/>
                <a:sym typeface="Arial"/>
              </a:rPr>
              <a:t>Caracterizar la situación epidemiológica de los brotes de ETA a nivel regional y evaluarla con las medidas de control aplicadas</a:t>
            </a:r>
            <a:endParaRPr sz="2866">
              <a:solidFill>
                <a:srgbClr val="2F5496"/>
              </a:solidFill>
              <a:latin typeface="Arial"/>
              <a:ea typeface="Arial"/>
              <a:cs typeface="Arial"/>
              <a:sym typeface="Arial"/>
            </a:endParaRPr>
          </a:p>
          <a:p>
            <a:pPr indent="0" lvl="0" marL="685800" rtl="0" algn="just">
              <a:lnSpc>
                <a:spcPct val="78750"/>
              </a:lnSpc>
              <a:spcBef>
                <a:spcPts val="55"/>
              </a:spcBef>
              <a:spcAft>
                <a:spcPts val="0"/>
              </a:spcAft>
              <a:buNone/>
            </a:pPr>
            <a:r>
              <a:t/>
            </a:r>
            <a:endParaRPr sz="2866">
              <a:solidFill>
                <a:srgbClr val="2F5496"/>
              </a:solidFill>
              <a:latin typeface="Arial"/>
              <a:ea typeface="Arial"/>
              <a:cs typeface="Arial"/>
              <a:sym typeface="Arial"/>
            </a:endParaRPr>
          </a:p>
          <a:p>
            <a:pPr indent="-270612" lvl="1" marL="742950" rtl="0" algn="just">
              <a:lnSpc>
                <a:spcPct val="90000"/>
              </a:lnSpc>
              <a:spcBef>
                <a:spcPts val="55"/>
              </a:spcBef>
              <a:spcAft>
                <a:spcPts val="0"/>
              </a:spcAft>
              <a:buClr>
                <a:srgbClr val="2F5496"/>
              </a:buClr>
              <a:buSzPct val="100000"/>
              <a:buFont typeface="Arial"/>
              <a:buChar char="•"/>
            </a:pPr>
            <a:r>
              <a:rPr lang="es-ES" sz="2866">
                <a:solidFill>
                  <a:srgbClr val="2F5496"/>
                </a:solidFill>
                <a:latin typeface="Arial"/>
                <a:ea typeface="Arial"/>
                <a:cs typeface="Arial"/>
                <a:sym typeface="Arial"/>
              </a:rPr>
              <a:t>Difundir la información epidemiológica nivel local, regional y central</a:t>
            </a:r>
            <a:endParaRPr sz="2866">
              <a:solidFill>
                <a:srgbClr val="2F5496"/>
              </a:solidFill>
              <a:latin typeface="Arial"/>
              <a:ea typeface="Arial"/>
              <a:cs typeface="Arial"/>
              <a:sym typeface="Arial"/>
            </a:endParaRPr>
          </a:p>
          <a:p>
            <a:pPr indent="0" lvl="0" marL="0" rtl="0" algn="just">
              <a:lnSpc>
                <a:spcPct val="90000"/>
              </a:lnSpc>
              <a:spcBef>
                <a:spcPts val="55"/>
              </a:spcBef>
              <a:spcAft>
                <a:spcPts val="0"/>
              </a:spcAft>
              <a:buNone/>
            </a:pPr>
            <a:r>
              <a:t/>
            </a:r>
            <a:endParaRPr sz="2866">
              <a:solidFill>
                <a:srgbClr val="2F5496"/>
              </a:solidFill>
              <a:latin typeface="Arial"/>
              <a:ea typeface="Arial"/>
              <a:cs typeface="Arial"/>
              <a:sym typeface="Arial"/>
            </a:endParaRPr>
          </a:p>
          <a:p>
            <a:pPr indent="-270612" lvl="1" marL="742950" marR="696595" rtl="0" algn="just">
              <a:lnSpc>
                <a:spcPct val="96000"/>
              </a:lnSpc>
              <a:spcBef>
                <a:spcPts val="40"/>
              </a:spcBef>
              <a:spcAft>
                <a:spcPts val="0"/>
              </a:spcAft>
              <a:buClr>
                <a:srgbClr val="2F5496"/>
              </a:buClr>
              <a:buSzPct val="100000"/>
              <a:buFont typeface="Arial"/>
              <a:buChar char="•"/>
            </a:pPr>
            <a:r>
              <a:rPr lang="es-ES" sz="2866">
                <a:solidFill>
                  <a:srgbClr val="2F5496"/>
                </a:solidFill>
                <a:latin typeface="Arial"/>
                <a:ea typeface="Arial"/>
                <a:cs typeface="Arial"/>
                <a:sym typeface="Arial"/>
              </a:rPr>
              <a:t>Coordinar la investigación de brotes ETA de importancia en salud pública en conjunto con el </a:t>
            </a:r>
            <a:r>
              <a:rPr lang="es-ES" sz="2866">
                <a:solidFill>
                  <a:srgbClr val="2F5496"/>
                </a:solidFill>
                <a:latin typeface="Arial"/>
                <a:ea typeface="Arial"/>
                <a:cs typeface="Arial"/>
                <a:sym typeface="Arial"/>
              </a:rPr>
              <a:t>encargado</a:t>
            </a:r>
            <a:r>
              <a:rPr lang="es-ES" sz="2866">
                <a:solidFill>
                  <a:srgbClr val="2F5496"/>
                </a:solidFill>
                <a:latin typeface="Arial"/>
                <a:ea typeface="Arial"/>
                <a:cs typeface="Arial"/>
                <a:sym typeface="Arial"/>
              </a:rPr>
              <a:t> de alimentos y referentes del nivel central.</a:t>
            </a:r>
            <a:endParaRPr sz="2866">
              <a:solidFill>
                <a:srgbClr val="2F5496"/>
              </a:solidFill>
              <a:latin typeface="Arial"/>
              <a:ea typeface="Arial"/>
              <a:cs typeface="Arial"/>
              <a:sym typeface="Arial"/>
            </a:endParaRPr>
          </a:p>
          <a:p>
            <a:pPr indent="-270612" lvl="1" marL="742950" marR="696595" rtl="0" algn="just">
              <a:lnSpc>
                <a:spcPct val="96000"/>
              </a:lnSpc>
              <a:spcBef>
                <a:spcPts val="40"/>
              </a:spcBef>
              <a:spcAft>
                <a:spcPts val="0"/>
              </a:spcAft>
              <a:buClr>
                <a:srgbClr val="2F5496"/>
              </a:buClr>
              <a:buSzPct val="100000"/>
              <a:buFont typeface="Arial"/>
              <a:buChar char="•"/>
            </a:pPr>
            <a:r>
              <a:t/>
            </a:r>
            <a:endParaRPr sz="2866">
              <a:solidFill>
                <a:srgbClr val="2F5496"/>
              </a:solidFill>
              <a:latin typeface="Arial"/>
              <a:ea typeface="Arial"/>
              <a:cs typeface="Arial"/>
              <a:sym typeface="Arial"/>
            </a:endParaRPr>
          </a:p>
          <a:p>
            <a:pPr indent="-270612" lvl="1" marL="742950" rtl="0" algn="just">
              <a:lnSpc>
                <a:spcPct val="78437"/>
              </a:lnSpc>
              <a:spcBef>
                <a:spcPts val="500"/>
              </a:spcBef>
              <a:spcAft>
                <a:spcPts val="0"/>
              </a:spcAft>
              <a:buClr>
                <a:srgbClr val="2F5496"/>
              </a:buClr>
              <a:buSzPct val="100000"/>
              <a:buFont typeface="Arial"/>
              <a:buChar char="•"/>
            </a:pPr>
            <a:r>
              <a:rPr lang="es-ES" sz="2866">
                <a:solidFill>
                  <a:srgbClr val="2F5496"/>
                </a:solidFill>
                <a:latin typeface="Arial"/>
                <a:ea typeface="Arial"/>
                <a:cs typeface="Arial"/>
                <a:sym typeface="Arial"/>
              </a:rPr>
              <a:t>Informar al nivel central alguna situación epidemiológica fuera de lo esperado.</a:t>
            </a:r>
            <a:endParaRPr sz="2866">
              <a:solidFill>
                <a:srgbClr val="2F5496"/>
              </a:solidFill>
              <a:latin typeface="Arial"/>
              <a:ea typeface="Arial"/>
              <a:cs typeface="Arial"/>
              <a:sym typeface="Arial"/>
            </a:endParaRPr>
          </a:p>
          <a:p>
            <a:pPr indent="0" lvl="0" marL="685800" rtl="0" algn="just">
              <a:lnSpc>
                <a:spcPct val="78437"/>
              </a:lnSpc>
              <a:spcBef>
                <a:spcPts val="500"/>
              </a:spcBef>
              <a:spcAft>
                <a:spcPts val="0"/>
              </a:spcAft>
              <a:buNone/>
            </a:pPr>
            <a:r>
              <a:t/>
            </a:r>
            <a:endParaRPr sz="2866">
              <a:solidFill>
                <a:srgbClr val="2F5496"/>
              </a:solidFill>
              <a:latin typeface="Arial"/>
              <a:ea typeface="Arial"/>
              <a:cs typeface="Arial"/>
              <a:sym typeface="Arial"/>
            </a:endParaRPr>
          </a:p>
          <a:p>
            <a:pPr indent="-270612" lvl="1" marL="742950" rtl="0" algn="just">
              <a:lnSpc>
                <a:spcPct val="90000"/>
              </a:lnSpc>
              <a:spcBef>
                <a:spcPts val="75"/>
              </a:spcBef>
              <a:spcAft>
                <a:spcPts val="0"/>
              </a:spcAft>
              <a:buClr>
                <a:srgbClr val="2F5496"/>
              </a:buClr>
              <a:buSzPct val="100000"/>
              <a:buFont typeface="Arial"/>
              <a:buChar char="•"/>
            </a:pPr>
            <a:r>
              <a:rPr lang="es-ES" sz="2866">
                <a:solidFill>
                  <a:srgbClr val="2F5496"/>
                </a:solidFill>
                <a:latin typeface="Arial"/>
                <a:ea typeface="Arial"/>
                <a:cs typeface="Arial"/>
                <a:sym typeface="Arial"/>
              </a:rPr>
              <a:t>Mantener actualizada la información en los sistemas de registros de brotes.</a:t>
            </a:r>
            <a:endParaRPr sz="2866">
              <a:solidFill>
                <a:srgbClr val="2F5496"/>
              </a:solidFill>
              <a:latin typeface="Arial"/>
              <a:ea typeface="Arial"/>
              <a:cs typeface="Arial"/>
              <a:sym typeface="Arial"/>
            </a:endParaRPr>
          </a:p>
          <a:p>
            <a:pPr indent="0" lvl="0" marL="685800" rtl="0" algn="just">
              <a:lnSpc>
                <a:spcPct val="90000"/>
              </a:lnSpc>
              <a:spcBef>
                <a:spcPts val="75"/>
              </a:spcBef>
              <a:spcAft>
                <a:spcPts val="0"/>
              </a:spcAft>
              <a:buNone/>
            </a:pPr>
            <a:r>
              <a:t/>
            </a:r>
            <a:endParaRPr sz="2866">
              <a:solidFill>
                <a:srgbClr val="2F5496"/>
              </a:solidFill>
              <a:latin typeface="Arial"/>
              <a:ea typeface="Arial"/>
              <a:cs typeface="Arial"/>
              <a:sym typeface="Arial"/>
            </a:endParaRPr>
          </a:p>
          <a:p>
            <a:pPr indent="-270612" lvl="1" marL="742950" marR="705485" rtl="0" algn="just">
              <a:lnSpc>
                <a:spcPct val="90000"/>
              </a:lnSpc>
              <a:spcBef>
                <a:spcPts val="10"/>
              </a:spcBef>
              <a:spcAft>
                <a:spcPts val="0"/>
              </a:spcAft>
              <a:buClr>
                <a:srgbClr val="2F5496"/>
              </a:buClr>
              <a:buSzPct val="100000"/>
              <a:buFont typeface="Arial"/>
              <a:buChar char="•"/>
            </a:pPr>
            <a:r>
              <a:rPr lang="es-ES" sz="2866">
                <a:solidFill>
                  <a:srgbClr val="2F5496"/>
                </a:solidFill>
                <a:latin typeface="Arial"/>
                <a:ea typeface="Arial"/>
                <a:cs typeface="Arial"/>
                <a:sym typeface="Arial"/>
              </a:rPr>
              <a:t>En caso de ausencia de brotes ETA en un año, se deberá realizar búsqueda activa de brotes</a:t>
            </a:r>
            <a:endParaRPr sz="2866">
              <a:solidFill>
                <a:srgbClr val="2F5496"/>
              </a:solidFill>
              <a:latin typeface="Arial"/>
              <a:ea typeface="Arial"/>
              <a:cs typeface="Arial"/>
              <a:sym typeface="Arial"/>
            </a:endParaRPr>
          </a:p>
          <a:p>
            <a:pPr indent="0" lvl="0" marL="0" marR="705485" rtl="0" algn="just">
              <a:lnSpc>
                <a:spcPct val="90000"/>
              </a:lnSpc>
              <a:spcBef>
                <a:spcPts val="10"/>
              </a:spcBef>
              <a:spcAft>
                <a:spcPts val="0"/>
              </a:spcAft>
              <a:buNone/>
            </a:pPr>
            <a:r>
              <a:t/>
            </a:r>
            <a:endParaRPr sz="2866">
              <a:solidFill>
                <a:srgbClr val="2F5496"/>
              </a:solidFill>
              <a:latin typeface="Arial"/>
              <a:ea typeface="Arial"/>
              <a:cs typeface="Arial"/>
              <a:sym typeface="Arial"/>
            </a:endParaRPr>
          </a:p>
          <a:p>
            <a:pPr indent="-270612" lvl="1" marL="742950" marR="699135" rtl="0" algn="just">
              <a:lnSpc>
                <a:spcPct val="95000"/>
              </a:lnSpc>
              <a:spcBef>
                <a:spcPts val="40"/>
              </a:spcBef>
              <a:spcAft>
                <a:spcPts val="0"/>
              </a:spcAft>
              <a:buClr>
                <a:srgbClr val="2F5496"/>
              </a:buClr>
              <a:buSzPct val="100000"/>
              <a:buFont typeface="Arial"/>
              <a:buChar char="•"/>
            </a:pPr>
            <a:r>
              <a:rPr b="1" lang="es-ES" sz="2866">
                <a:solidFill>
                  <a:srgbClr val="2F5496"/>
                </a:solidFill>
                <a:latin typeface="Arial"/>
                <a:ea typeface="Arial"/>
                <a:cs typeface="Arial"/>
                <a:sym typeface="Arial"/>
              </a:rPr>
              <a:t>Iniciar sumario </a:t>
            </a:r>
            <a:r>
              <a:rPr b="1" lang="es-ES" sz="2866">
                <a:solidFill>
                  <a:srgbClr val="2F5496"/>
                </a:solidFill>
                <a:latin typeface="Arial"/>
                <a:ea typeface="Arial"/>
                <a:cs typeface="Arial"/>
                <a:sym typeface="Arial"/>
              </a:rPr>
              <a:t>sanitario </a:t>
            </a:r>
            <a:r>
              <a:rPr b="1" lang="es-ES" sz="2866">
                <a:solidFill>
                  <a:srgbClr val="2F5496"/>
                </a:solidFill>
                <a:latin typeface="Arial"/>
                <a:ea typeface="Arial"/>
                <a:cs typeface="Arial"/>
                <a:sym typeface="Arial"/>
              </a:rPr>
              <a:t> a los establecimientos que incumplen el Decreto Supremo N° 7 del año 2019</a:t>
            </a:r>
            <a:endParaRPr b="1" sz="2866">
              <a:solidFill>
                <a:srgbClr val="2F5496"/>
              </a:solidFill>
              <a:latin typeface="Arial"/>
              <a:ea typeface="Arial"/>
              <a:cs typeface="Arial"/>
              <a:sym typeface="Arial"/>
            </a:endParaRPr>
          </a:p>
          <a:p>
            <a:pPr indent="0" lvl="0" marL="0" rtl="0" algn="l">
              <a:lnSpc>
                <a:spcPct val="90000"/>
              </a:lnSpc>
              <a:spcBef>
                <a:spcPts val="1000"/>
              </a:spcBef>
              <a:spcAft>
                <a:spcPts val="0"/>
              </a:spcAft>
              <a:buClr>
                <a:srgbClr val="2F5496"/>
              </a:buClr>
              <a:buSzPct val="100000"/>
              <a:buNone/>
            </a:pPr>
            <a:r>
              <a:t/>
            </a:r>
            <a:endParaRPr b="1" sz="1800">
              <a:latin typeface="Arial"/>
              <a:ea typeface="Arial"/>
              <a:cs typeface="Arial"/>
              <a:sym typeface="Arial"/>
            </a:endParaRPr>
          </a:p>
          <a:p>
            <a:pPr indent="-114300" lvl="0" marL="228600" rtl="0" algn="l">
              <a:lnSpc>
                <a:spcPct val="90000"/>
              </a:lnSpc>
              <a:spcBef>
                <a:spcPts val="1000"/>
              </a:spcBef>
              <a:spcAft>
                <a:spcPts val="0"/>
              </a:spcAft>
              <a:buClr>
                <a:srgbClr val="2F5496"/>
              </a:buClr>
              <a:buSzPct val="100000"/>
              <a:buNone/>
            </a:pPr>
            <a:r>
              <a:t/>
            </a:r>
            <a:endParaRPr b="1" sz="1800">
              <a:latin typeface="Arial"/>
              <a:ea typeface="Arial"/>
              <a:cs typeface="Arial"/>
              <a:sym typeface="Arial"/>
            </a:endParaRPr>
          </a:p>
        </p:txBody>
      </p:sp>
      <p:pic>
        <p:nvPicPr>
          <p:cNvPr id="158" name="Google Shape;158;p19"/>
          <p:cNvPicPr preferRelativeResize="0"/>
          <p:nvPr/>
        </p:nvPicPr>
        <p:blipFill rotWithShape="1">
          <a:blip r:embed="rId3">
            <a:alphaModFix/>
          </a:blip>
          <a:srcRect b="41690" l="35474" r="15155" t="41181"/>
          <a:stretch/>
        </p:blipFill>
        <p:spPr>
          <a:xfrm>
            <a:off x="8739266" y="338612"/>
            <a:ext cx="3297836" cy="64328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 name="Shape 37"/>
        <p:cNvGrpSpPr/>
        <p:nvPr/>
      </p:nvGrpSpPr>
      <p:grpSpPr>
        <a:xfrm>
          <a:off x="0" y="0"/>
          <a:ext cx="0" cy="0"/>
          <a:chOff x="0" y="0"/>
          <a:chExt cx="0" cy="0"/>
        </a:xfrm>
      </p:grpSpPr>
      <p:sp>
        <p:nvSpPr>
          <p:cNvPr id="38" name="Google Shape;38;p2"/>
          <p:cNvSpPr txBox="1"/>
          <p:nvPr>
            <p:ph type="title"/>
          </p:nvPr>
        </p:nvSpPr>
        <p:spPr>
          <a:xfrm>
            <a:off x="3983512" y="370170"/>
            <a:ext cx="10832253" cy="646049"/>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Clr>
                <a:srgbClr val="2F5496"/>
              </a:buClr>
              <a:buSzPct val="100000"/>
              <a:buFont typeface="Verdana"/>
              <a:buNone/>
            </a:pPr>
            <a:r>
              <a:rPr lang="es-ES"/>
              <a:t>Antecedentes </a:t>
            </a:r>
            <a:endParaRPr/>
          </a:p>
        </p:txBody>
      </p:sp>
      <p:pic>
        <p:nvPicPr>
          <p:cNvPr descr="15 alimentos para ganar músculo en tu dieta fitness" id="39" name="Google Shape;39;p2"/>
          <p:cNvPicPr preferRelativeResize="0"/>
          <p:nvPr/>
        </p:nvPicPr>
        <p:blipFill rotWithShape="1">
          <a:blip r:embed="rId3">
            <a:alphaModFix/>
          </a:blip>
          <a:srcRect b="0" l="0" r="0" t="0"/>
          <a:stretch/>
        </p:blipFill>
        <p:spPr>
          <a:xfrm>
            <a:off x="8108389" y="1737625"/>
            <a:ext cx="2837492" cy="2719541"/>
          </a:xfrm>
          <a:prstGeom prst="rect">
            <a:avLst/>
          </a:prstGeom>
          <a:noFill/>
          <a:ln>
            <a:noFill/>
          </a:ln>
        </p:spPr>
      </p:pic>
      <p:grpSp>
        <p:nvGrpSpPr>
          <p:cNvPr id="40" name="Google Shape;40;p2"/>
          <p:cNvGrpSpPr/>
          <p:nvPr/>
        </p:nvGrpSpPr>
        <p:grpSpPr>
          <a:xfrm>
            <a:off x="1560728" y="1746626"/>
            <a:ext cx="5534263" cy="3425971"/>
            <a:chOff x="675" y="539943"/>
            <a:chExt cx="5534263" cy="3425971"/>
          </a:xfrm>
        </p:grpSpPr>
        <p:sp>
          <p:nvSpPr>
            <p:cNvPr id="41" name="Google Shape;41;p2"/>
            <p:cNvSpPr/>
            <p:nvPr/>
          </p:nvSpPr>
          <p:spPr>
            <a:xfrm>
              <a:off x="675" y="539943"/>
              <a:ext cx="2635363" cy="1581217"/>
            </a:xfrm>
            <a:prstGeom prst="rect">
              <a:avLst/>
            </a:prstGeom>
            <a:solidFill>
              <a:srgbClr val="4372C3"/>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2"/>
            <p:cNvSpPr txBox="1"/>
            <p:nvPr/>
          </p:nvSpPr>
          <p:spPr>
            <a:xfrm>
              <a:off x="675" y="539943"/>
              <a:ext cx="2635363" cy="1581217"/>
            </a:xfrm>
            <a:prstGeom prst="rect">
              <a:avLst/>
            </a:prstGeom>
            <a:noFill/>
            <a:ln>
              <a:noFill/>
            </a:ln>
          </p:spPr>
          <p:txBody>
            <a:bodyPr anchorCtr="0" anchor="ctr" bIns="57150" lIns="57150" spcFirstLastPara="1" rIns="57150" wrap="square" tIns="57150">
              <a:noAutofit/>
            </a:bodyPr>
            <a:lstStyle/>
            <a:p>
              <a:pPr indent="0" lvl="0" marL="0" marR="0" rtl="0" algn="ctr">
                <a:lnSpc>
                  <a:spcPct val="90000"/>
                </a:lnSpc>
                <a:spcBef>
                  <a:spcPts val="0"/>
                </a:spcBef>
                <a:spcAft>
                  <a:spcPts val="0"/>
                </a:spcAft>
                <a:buClr>
                  <a:schemeClr val="lt1"/>
                </a:buClr>
                <a:buSzPts val="1500"/>
                <a:buFont typeface="Arial"/>
                <a:buNone/>
              </a:pPr>
              <a:r>
                <a:rPr b="0" i="0" lang="es-ES" sz="1500" u="none" cap="none" strike="noStrike">
                  <a:solidFill>
                    <a:schemeClr val="lt1"/>
                  </a:solidFill>
                  <a:latin typeface="Arial"/>
                  <a:ea typeface="Arial"/>
                  <a:cs typeface="Arial"/>
                  <a:sym typeface="Arial"/>
                </a:rPr>
                <a:t>Alta morbilidad y mortalidad, principalmente en los grupos más vulnerables como niños menores de 5 años, embarazadas, adultos mayores y personas inmunocomprometidas. </a:t>
              </a:r>
              <a:endParaRPr b="0" i="0" sz="1500" u="none" cap="none" strike="noStrike">
                <a:solidFill>
                  <a:schemeClr val="lt1"/>
                </a:solidFill>
                <a:latin typeface="Calibri"/>
                <a:ea typeface="Calibri"/>
                <a:cs typeface="Calibri"/>
                <a:sym typeface="Calibri"/>
              </a:endParaRPr>
            </a:p>
          </p:txBody>
        </p:sp>
        <p:sp>
          <p:nvSpPr>
            <p:cNvPr id="43" name="Google Shape;43;p2"/>
            <p:cNvSpPr/>
            <p:nvPr/>
          </p:nvSpPr>
          <p:spPr>
            <a:xfrm>
              <a:off x="2899575" y="539943"/>
              <a:ext cx="2635363" cy="1581217"/>
            </a:xfrm>
            <a:prstGeom prst="rect">
              <a:avLst/>
            </a:prstGeom>
            <a:solidFill>
              <a:srgbClr val="4372C3"/>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2"/>
            <p:cNvSpPr txBox="1"/>
            <p:nvPr/>
          </p:nvSpPr>
          <p:spPr>
            <a:xfrm>
              <a:off x="2899575" y="539943"/>
              <a:ext cx="2635363" cy="1581217"/>
            </a:xfrm>
            <a:prstGeom prst="rect">
              <a:avLst/>
            </a:prstGeom>
            <a:noFill/>
            <a:ln>
              <a:noFill/>
            </a:ln>
          </p:spPr>
          <p:txBody>
            <a:bodyPr anchorCtr="0" anchor="ctr" bIns="57150" lIns="57150" spcFirstLastPara="1" rIns="57150" wrap="square" tIns="57150">
              <a:noAutofit/>
            </a:bodyPr>
            <a:lstStyle/>
            <a:p>
              <a:pPr indent="0" lvl="0" marL="0" marR="0" rtl="0" algn="ctr">
                <a:lnSpc>
                  <a:spcPct val="90000"/>
                </a:lnSpc>
                <a:spcBef>
                  <a:spcPts val="0"/>
                </a:spcBef>
                <a:spcAft>
                  <a:spcPts val="0"/>
                </a:spcAft>
                <a:buClr>
                  <a:schemeClr val="lt1"/>
                </a:buClr>
                <a:buSzPts val="1500"/>
                <a:buFont typeface="Arial"/>
                <a:buNone/>
              </a:pPr>
              <a:r>
                <a:rPr b="0" i="0" lang="es-ES" sz="1500" u="none" cap="none" strike="noStrike">
                  <a:solidFill>
                    <a:schemeClr val="lt1"/>
                  </a:solidFill>
                  <a:latin typeface="Arial"/>
                  <a:ea typeface="Arial"/>
                  <a:cs typeface="Arial"/>
                  <a:sym typeface="Arial"/>
                </a:rPr>
                <a:t>Según OMS, cada año se registran 600 millones de casos de diarrea y 420 mil muertes</a:t>
              </a:r>
              <a:endParaRPr b="0" i="0" sz="1500" u="none" cap="none" strike="noStrike">
                <a:solidFill>
                  <a:schemeClr val="lt1"/>
                </a:solidFill>
                <a:latin typeface="Calibri"/>
                <a:ea typeface="Calibri"/>
                <a:cs typeface="Calibri"/>
                <a:sym typeface="Calibri"/>
              </a:endParaRPr>
            </a:p>
          </p:txBody>
        </p:sp>
        <p:sp>
          <p:nvSpPr>
            <p:cNvPr id="45" name="Google Shape;45;p2"/>
            <p:cNvSpPr/>
            <p:nvPr/>
          </p:nvSpPr>
          <p:spPr>
            <a:xfrm>
              <a:off x="1450125" y="2384697"/>
              <a:ext cx="2635363" cy="1581217"/>
            </a:xfrm>
            <a:prstGeom prst="rect">
              <a:avLst/>
            </a:prstGeom>
            <a:solidFill>
              <a:srgbClr val="4372C3"/>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2"/>
            <p:cNvSpPr txBox="1"/>
            <p:nvPr/>
          </p:nvSpPr>
          <p:spPr>
            <a:xfrm>
              <a:off x="1450125" y="2384697"/>
              <a:ext cx="2635363" cy="1581217"/>
            </a:xfrm>
            <a:prstGeom prst="rect">
              <a:avLst/>
            </a:prstGeom>
            <a:noFill/>
            <a:ln>
              <a:noFill/>
            </a:ln>
          </p:spPr>
          <p:txBody>
            <a:bodyPr anchorCtr="0" anchor="ctr" bIns="57150" lIns="57150" spcFirstLastPara="1" rIns="57150" wrap="square" tIns="57150">
              <a:noAutofit/>
            </a:bodyPr>
            <a:lstStyle/>
            <a:p>
              <a:pPr indent="0" lvl="0" marL="0" marR="0" rtl="0" algn="ctr">
                <a:lnSpc>
                  <a:spcPct val="90000"/>
                </a:lnSpc>
                <a:spcBef>
                  <a:spcPts val="0"/>
                </a:spcBef>
                <a:spcAft>
                  <a:spcPts val="0"/>
                </a:spcAft>
                <a:buClr>
                  <a:schemeClr val="lt1"/>
                </a:buClr>
                <a:buSzPts val="1500"/>
                <a:buFont typeface="Arial"/>
                <a:buNone/>
              </a:pPr>
              <a:r>
                <a:rPr b="0" i="0" lang="es-ES" sz="1500" u="none" cap="none" strike="noStrike">
                  <a:solidFill>
                    <a:schemeClr val="lt1"/>
                  </a:solidFill>
                  <a:latin typeface="Arial"/>
                  <a:ea typeface="Arial"/>
                  <a:cs typeface="Arial"/>
                  <a:sym typeface="Arial"/>
                </a:rPr>
                <a:t>Principalmente los  cuadros diarreicos agudos producidos por Campylobactec spp ,Norovirus y Salmonella entérica  No Typhi</a:t>
              </a:r>
              <a:endParaRPr b="0" i="0" sz="1500" u="none" cap="none" strike="noStrike">
                <a:solidFill>
                  <a:schemeClr val="lt1"/>
                </a:solidFill>
                <a:latin typeface="Calibri"/>
                <a:ea typeface="Calibri"/>
                <a:cs typeface="Calibri"/>
                <a:sym typeface="Calibri"/>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0"/>
          <p:cNvSpPr txBox="1"/>
          <p:nvPr>
            <p:ph type="title"/>
          </p:nvPr>
        </p:nvSpPr>
        <p:spPr>
          <a:xfrm>
            <a:off x="-454384" y="77507"/>
            <a:ext cx="10832253" cy="584617"/>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rgbClr val="2F5496"/>
              </a:buClr>
              <a:buSzPts val="2400"/>
              <a:buFont typeface="Arial"/>
              <a:buNone/>
            </a:pPr>
            <a:r>
              <a:rPr lang="es-ES" sz="2400">
                <a:latin typeface="Arial"/>
                <a:ea typeface="Arial"/>
                <a:cs typeface="Arial"/>
                <a:sym typeface="Arial"/>
              </a:rPr>
              <a:t>Encuesta  de Investigación de Brote ETA </a:t>
            </a:r>
            <a:endParaRPr/>
          </a:p>
        </p:txBody>
      </p:sp>
      <p:sp>
        <p:nvSpPr>
          <p:cNvPr id="164" name="Google Shape;164;p20"/>
          <p:cNvSpPr txBox="1"/>
          <p:nvPr/>
        </p:nvSpPr>
        <p:spPr>
          <a:xfrm>
            <a:off x="9131508" y="314792"/>
            <a:ext cx="3012900" cy="65571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2000">
                <a:solidFill>
                  <a:srgbClr val="2F5496"/>
                </a:solidFill>
                <a:latin typeface="Calibri"/>
                <a:ea typeface="Calibri"/>
                <a:cs typeface="Calibri"/>
                <a:sym typeface="Calibri"/>
              </a:rPr>
              <a:t>Campos que tienen que ser llenados:</a:t>
            </a:r>
            <a:endParaRPr/>
          </a:p>
          <a:p>
            <a:pPr indent="0" lvl="0" marL="0" marR="0" rtl="0" algn="l">
              <a:spcBef>
                <a:spcPts val="0"/>
              </a:spcBef>
              <a:spcAft>
                <a:spcPts val="0"/>
              </a:spcAft>
              <a:buNone/>
            </a:pPr>
            <a:r>
              <a:rPr lang="es-ES" sz="2000">
                <a:solidFill>
                  <a:srgbClr val="2F5496"/>
                </a:solidFill>
                <a:latin typeface="Calibri"/>
                <a:ea typeface="Calibri"/>
                <a:cs typeface="Calibri"/>
                <a:sym typeface="Calibri"/>
              </a:rPr>
              <a:t>-Datos  generales ( nombre, Rut, dirección, teléfono)</a:t>
            </a:r>
            <a:endParaRPr/>
          </a:p>
          <a:p>
            <a:pPr indent="0" lvl="0" marL="0" marR="0" rtl="0" algn="l">
              <a:spcBef>
                <a:spcPts val="0"/>
              </a:spcBef>
              <a:spcAft>
                <a:spcPts val="0"/>
              </a:spcAft>
              <a:buNone/>
            </a:pPr>
            <a:r>
              <a:rPr lang="es-ES" sz="2000">
                <a:solidFill>
                  <a:srgbClr val="2F5496"/>
                </a:solidFill>
                <a:latin typeface="Calibri"/>
                <a:ea typeface="Calibri"/>
                <a:cs typeface="Calibri"/>
                <a:sym typeface="Calibri"/>
              </a:rPr>
              <a:t>-</a:t>
            </a:r>
            <a:r>
              <a:rPr lang="es-ES" sz="2000">
                <a:solidFill>
                  <a:srgbClr val="2F5496"/>
                </a:solidFill>
                <a:latin typeface="Calibri"/>
                <a:ea typeface="Calibri"/>
                <a:cs typeface="Calibri"/>
                <a:sym typeface="Calibri"/>
              </a:rPr>
              <a:t>Diagnóstico</a:t>
            </a:r>
            <a:r>
              <a:rPr lang="es-ES" sz="2000">
                <a:solidFill>
                  <a:srgbClr val="2F5496"/>
                </a:solidFill>
                <a:latin typeface="Calibri"/>
                <a:ea typeface="Calibri"/>
                <a:cs typeface="Calibri"/>
                <a:sym typeface="Calibri"/>
              </a:rPr>
              <a:t> clínico </a:t>
            </a:r>
            <a:endParaRPr/>
          </a:p>
          <a:p>
            <a:pPr indent="-285750" lvl="0" marL="285750" marR="0" rtl="0" algn="l">
              <a:spcBef>
                <a:spcPts val="0"/>
              </a:spcBef>
              <a:spcAft>
                <a:spcPts val="0"/>
              </a:spcAft>
              <a:buClr>
                <a:srgbClr val="2F5496"/>
              </a:buClr>
              <a:buSzPts val="2000"/>
              <a:buFont typeface="Calibri"/>
              <a:buChar char="-"/>
            </a:pPr>
            <a:r>
              <a:rPr lang="es-ES" sz="2000">
                <a:solidFill>
                  <a:srgbClr val="2F5496"/>
                </a:solidFill>
                <a:latin typeface="Calibri"/>
                <a:ea typeface="Calibri"/>
                <a:cs typeface="Calibri"/>
                <a:sym typeface="Calibri"/>
              </a:rPr>
              <a:t>Fecha de atención </a:t>
            </a:r>
            <a:endParaRPr/>
          </a:p>
          <a:p>
            <a:pPr indent="-285750" lvl="0" marL="285750" marR="0" rtl="0" algn="l">
              <a:spcBef>
                <a:spcPts val="0"/>
              </a:spcBef>
              <a:spcAft>
                <a:spcPts val="0"/>
              </a:spcAft>
              <a:buClr>
                <a:srgbClr val="2F5496"/>
              </a:buClr>
              <a:buSzPts val="2000"/>
              <a:buFont typeface="Calibri"/>
              <a:buChar char="-"/>
            </a:pPr>
            <a:r>
              <a:rPr lang="es-ES" sz="2000">
                <a:solidFill>
                  <a:srgbClr val="2F5496"/>
                </a:solidFill>
                <a:latin typeface="Calibri"/>
                <a:ea typeface="Calibri"/>
                <a:cs typeface="Calibri"/>
                <a:sym typeface="Calibri"/>
              </a:rPr>
              <a:t> Fecha Notificación </a:t>
            </a:r>
            <a:endParaRPr/>
          </a:p>
          <a:p>
            <a:pPr indent="-285750" lvl="0" marL="285750" marR="0" rtl="0" algn="l">
              <a:spcBef>
                <a:spcPts val="0"/>
              </a:spcBef>
              <a:spcAft>
                <a:spcPts val="0"/>
              </a:spcAft>
              <a:buClr>
                <a:srgbClr val="2F5496"/>
              </a:buClr>
              <a:buSzPts val="2000"/>
              <a:buFont typeface="Calibri"/>
              <a:buChar char="-"/>
            </a:pPr>
            <a:r>
              <a:rPr lang="es-ES" sz="2000">
                <a:solidFill>
                  <a:srgbClr val="2F5496"/>
                </a:solidFill>
                <a:latin typeface="Calibri"/>
                <a:ea typeface="Calibri"/>
                <a:cs typeface="Calibri"/>
                <a:sym typeface="Calibri"/>
              </a:rPr>
              <a:t>Fecha de inicio de síntomas </a:t>
            </a:r>
            <a:endParaRPr/>
          </a:p>
          <a:p>
            <a:pPr indent="-285750" lvl="0" marL="285750" marR="0" rtl="0" algn="l">
              <a:spcBef>
                <a:spcPts val="0"/>
              </a:spcBef>
              <a:spcAft>
                <a:spcPts val="0"/>
              </a:spcAft>
              <a:buClr>
                <a:srgbClr val="2F5496"/>
              </a:buClr>
              <a:buSzPts val="2000"/>
              <a:buFont typeface="Calibri"/>
              <a:buChar char="-"/>
            </a:pPr>
            <a:r>
              <a:rPr lang="es-ES" sz="2000">
                <a:solidFill>
                  <a:srgbClr val="2F5496"/>
                </a:solidFill>
                <a:latin typeface="Calibri"/>
                <a:ea typeface="Calibri"/>
                <a:cs typeface="Calibri"/>
                <a:sym typeface="Calibri"/>
              </a:rPr>
              <a:t>Fecha del  consumo de alimentos </a:t>
            </a:r>
            <a:endParaRPr/>
          </a:p>
          <a:p>
            <a:pPr indent="-285750" lvl="0" marL="285750" marR="0" rtl="0" algn="l">
              <a:spcBef>
                <a:spcPts val="0"/>
              </a:spcBef>
              <a:spcAft>
                <a:spcPts val="0"/>
              </a:spcAft>
              <a:buClr>
                <a:srgbClr val="2F5496"/>
              </a:buClr>
              <a:buSzPts val="2000"/>
              <a:buFont typeface="Calibri"/>
              <a:buChar char="-"/>
            </a:pPr>
            <a:r>
              <a:rPr lang="es-ES" sz="2000">
                <a:solidFill>
                  <a:srgbClr val="2F5496"/>
                </a:solidFill>
                <a:latin typeface="Calibri"/>
                <a:ea typeface="Calibri"/>
                <a:cs typeface="Calibri"/>
                <a:sym typeface="Calibri"/>
              </a:rPr>
              <a:t>Lugar de consumo de alimento sospechoso/lugar de preparación del alimento</a:t>
            </a:r>
            <a:endParaRPr/>
          </a:p>
          <a:p>
            <a:pPr indent="-285750" lvl="0" marL="285750" marR="0" rtl="0" algn="l">
              <a:spcBef>
                <a:spcPts val="0"/>
              </a:spcBef>
              <a:spcAft>
                <a:spcPts val="0"/>
              </a:spcAft>
              <a:buClr>
                <a:srgbClr val="2F5496"/>
              </a:buClr>
              <a:buSzPts val="2000"/>
              <a:buFont typeface="Calibri"/>
              <a:buChar char="-"/>
            </a:pPr>
            <a:r>
              <a:rPr lang="es-ES" sz="2000">
                <a:solidFill>
                  <a:srgbClr val="2F5496"/>
                </a:solidFill>
                <a:latin typeface="Calibri"/>
                <a:ea typeface="Calibri"/>
                <a:cs typeface="Calibri"/>
                <a:sym typeface="Calibri"/>
              </a:rPr>
              <a:t>Datos de los demás expuestos </a:t>
            </a:r>
            <a:endParaRPr/>
          </a:p>
          <a:p>
            <a:pPr indent="-285750" lvl="0" marL="285750" marR="0" rtl="0" algn="l">
              <a:spcBef>
                <a:spcPts val="0"/>
              </a:spcBef>
              <a:spcAft>
                <a:spcPts val="0"/>
              </a:spcAft>
              <a:buClr>
                <a:srgbClr val="2F5496"/>
              </a:buClr>
              <a:buSzPts val="2000"/>
              <a:buFont typeface="Calibri"/>
              <a:buChar char="-"/>
            </a:pPr>
            <a:r>
              <a:rPr lang="es-ES" sz="2000">
                <a:solidFill>
                  <a:srgbClr val="2F5496"/>
                </a:solidFill>
                <a:latin typeface="Calibri"/>
                <a:ea typeface="Calibri"/>
                <a:cs typeface="Calibri"/>
                <a:sym typeface="Calibri"/>
              </a:rPr>
              <a:t>Toma de examen  de coprocultivo </a:t>
            </a:r>
            <a:endParaRPr/>
          </a:p>
        </p:txBody>
      </p:sp>
      <p:sp>
        <p:nvSpPr>
          <p:cNvPr id="165" name="Google Shape;165;p20"/>
          <p:cNvSpPr/>
          <p:nvPr/>
        </p:nvSpPr>
        <p:spPr>
          <a:xfrm>
            <a:off x="244838" y="1064302"/>
            <a:ext cx="5196591" cy="2698229"/>
          </a:xfrm>
          <a:prstGeom prst="ellipse">
            <a:avLst/>
          </a:prstGeom>
          <a:noFill/>
          <a:ln cap="flat" cmpd="sng" w="381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166" name="Google Shape;166;p20"/>
          <p:cNvCxnSpPr>
            <a:stCxn id="165" idx="6"/>
          </p:cNvCxnSpPr>
          <p:nvPr/>
        </p:nvCxnSpPr>
        <p:spPr>
          <a:xfrm>
            <a:off x="5441429" y="2413417"/>
            <a:ext cx="3627600" cy="0"/>
          </a:xfrm>
          <a:prstGeom prst="straightConnector1">
            <a:avLst/>
          </a:prstGeom>
          <a:noFill/>
          <a:ln cap="flat" cmpd="sng" w="28575">
            <a:solidFill>
              <a:srgbClr val="FF0000"/>
            </a:solidFill>
            <a:prstDash val="solid"/>
            <a:miter lim="800000"/>
            <a:headEnd len="sm" w="sm" type="none"/>
            <a:tailEnd len="med" w="med" type="triangle"/>
          </a:ln>
        </p:spPr>
      </p:cxnSp>
      <p:cxnSp>
        <p:nvCxnSpPr>
          <p:cNvPr id="167" name="Google Shape;167;p20"/>
          <p:cNvCxnSpPr/>
          <p:nvPr/>
        </p:nvCxnSpPr>
        <p:spPr>
          <a:xfrm flipH="1" rot="10800000">
            <a:off x="5306518" y="1349115"/>
            <a:ext cx="3762531" cy="617096"/>
          </a:xfrm>
          <a:prstGeom prst="straightConnector1">
            <a:avLst/>
          </a:prstGeom>
          <a:noFill/>
          <a:ln cap="flat" cmpd="sng" w="28575">
            <a:solidFill>
              <a:srgbClr val="FF0000"/>
            </a:solidFill>
            <a:prstDash val="solid"/>
            <a:miter lim="800000"/>
            <a:headEnd len="sm" w="sm" type="none"/>
            <a:tailEnd len="med" w="med" type="triangle"/>
          </a:ln>
        </p:spPr>
      </p:cxnSp>
      <p:cxnSp>
        <p:nvCxnSpPr>
          <p:cNvPr id="168" name="Google Shape;168;p20"/>
          <p:cNvCxnSpPr/>
          <p:nvPr/>
        </p:nvCxnSpPr>
        <p:spPr>
          <a:xfrm>
            <a:off x="5256551" y="2860622"/>
            <a:ext cx="4142282" cy="784454"/>
          </a:xfrm>
          <a:prstGeom prst="straightConnector1">
            <a:avLst/>
          </a:prstGeom>
          <a:noFill/>
          <a:ln cap="flat" cmpd="sng" w="28575">
            <a:solidFill>
              <a:srgbClr val="FF0000"/>
            </a:solidFill>
            <a:prstDash val="solid"/>
            <a:miter lim="800000"/>
            <a:headEnd len="sm" w="sm" type="none"/>
            <a:tailEnd len="med" w="med" type="triangle"/>
          </a:ln>
        </p:spPr>
      </p:cxnSp>
      <p:cxnSp>
        <p:nvCxnSpPr>
          <p:cNvPr id="169" name="Google Shape;169;p20"/>
          <p:cNvCxnSpPr/>
          <p:nvPr/>
        </p:nvCxnSpPr>
        <p:spPr>
          <a:xfrm>
            <a:off x="4542020" y="6339605"/>
            <a:ext cx="4527029" cy="203603"/>
          </a:xfrm>
          <a:prstGeom prst="straightConnector1">
            <a:avLst/>
          </a:prstGeom>
          <a:noFill/>
          <a:ln cap="flat" cmpd="sng" w="28575">
            <a:solidFill>
              <a:srgbClr val="FF0000"/>
            </a:solidFill>
            <a:prstDash val="solid"/>
            <a:miter lim="800000"/>
            <a:headEnd len="sm" w="sm" type="none"/>
            <a:tailEnd len="med" w="med" type="triangle"/>
          </a:ln>
        </p:spPr>
      </p:cxnSp>
      <p:pic>
        <p:nvPicPr>
          <p:cNvPr id="170" name="Google Shape;170;p20"/>
          <p:cNvPicPr preferRelativeResize="0"/>
          <p:nvPr/>
        </p:nvPicPr>
        <p:blipFill rotWithShape="1">
          <a:blip r:embed="rId3">
            <a:alphaModFix/>
          </a:blip>
          <a:srcRect b="0" l="0" r="0" t="0"/>
          <a:stretch/>
        </p:blipFill>
        <p:spPr>
          <a:xfrm>
            <a:off x="244838" y="464694"/>
            <a:ext cx="9621245" cy="6078511"/>
          </a:xfrm>
          <a:prstGeom prst="rect">
            <a:avLst/>
          </a:prstGeom>
          <a:noFill/>
          <a:ln>
            <a:noFill/>
          </a:ln>
        </p:spPr>
      </p:pic>
      <p:cxnSp>
        <p:nvCxnSpPr>
          <p:cNvPr id="171" name="Google Shape;171;p20"/>
          <p:cNvCxnSpPr/>
          <p:nvPr/>
        </p:nvCxnSpPr>
        <p:spPr>
          <a:xfrm>
            <a:off x="1723869" y="4936794"/>
            <a:ext cx="7674964" cy="974360"/>
          </a:xfrm>
          <a:prstGeom prst="straightConnector1">
            <a:avLst/>
          </a:prstGeom>
          <a:noFill/>
          <a:ln cap="flat" cmpd="sng" w="28575">
            <a:solidFill>
              <a:srgbClr val="FF0000"/>
            </a:solidFill>
            <a:prstDash val="solid"/>
            <a:miter lim="800000"/>
            <a:headEnd len="sm" w="sm" type="none"/>
            <a:tailEnd len="med" w="med" type="triangle"/>
          </a:ln>
        </p:spPr>
      </p:cxnSp>
      <p:sp>
        <p:nvSpPr>
          <p:cNvPr id="172" name="Google Shape;172;p20"/>
          <p:cNvSpPr txBox="1"/>
          <p:nvPr/>
        </p:nvSpPr>
        <p:spPr>
          <a:xfrm>
            <a:off x="10118362" y="31454"/>
            <a:ext cx="149901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s-ES" sz="1800">
                <a:solidFill>
                  <a:schemeClr val="dk1"/>
                </a:solidFill>
                <a:latin typeface="Calibri"/>
                <a:ea typeface="Calibri"/>
                <a:cs typeface="Calibri"/>
                <a:sym typeface="Calibri"/>
              </a:rPr>
              <a:t>Anexo 1</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21"/>
          <p:cNvSpPr txBox="1"/>
          <p:nvPr/>
        </p:nvSpPr>
        <p:spPr>
          <a:xfrm>
            <a:off x="4916774" y="470118"/>
            <a:ext cx="139408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s-ES" sz="1800">
                <a:solidFill>
                  <a:srgbClr val="1F3864"/>
                </a:solidFill>
                <a:latin typeface="Calibri"/>
                <a:ea typeface="Calibri"/>
                <a:cs typeface="Calibri"/>
                <a:sym typeface="Calibri"/>
              </a:rPr>
              <a:t>Referencias </a:t>
            </a:r>
            <a:endParaRPr/>
          </a:p>
        </p:txBody>
      </p:sp>
      <p:pic>
        <p:nvPicPr>
          <p:cNvPr id="179" name="Google Shape;179;p21"/>
          <p:cNvPicPr preferRelativeResize="0"/>
          <p:nvPr/>
        </p:nvPicPr>
        <p:blipFill rotWithShape="1">
          <a:blip r:embed="rId3">
            <a:alphaModFix/>
          </a:blip>
          <a:srcRect b="8830" l="20533" r="26779" t="24395"/>
          <a:stretch/>
        </p:blipFill>
        <p:spPr>
          <a:xfrm>
            <a:off x="1521501" y="944381"/>
            <a:ext cx="8184630" cy="5247423"/>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pic>
        <p:nvPicPr>
          <p:cNvPr id="184" name="Google Shape;184;p22"/>
          <p:cNvPicPr preferRelativeResize="0"/>
          <p:nvPr/>
        </p:nvPicPr>
        <p:blipFill rotWithShape="1">
          <a:blip r:embed="rId3">
            <a:alphaModFix/>
          </a:blip>
          <a:srcRect b="41571" l="35821" r="10671" t="38419"/>
          <a:stretch/>
        </p:blipFill>
        <p:spPr>
          <a:xfrm>
            <a:off x="709683" y="888267"/>
            <a:ext cx="10658901" cy="4473539"/>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23"/>
          <p:cNvSpPr txBox="1"/>
          <p:nvPr>
            <p:ph idx="2" type="body"/>
          </p:nvPr>
        </p:nvSpPr>
        <p:spPr>
          <a:xfrm>
            <a:off x="455391" y="539645"/>
            <a:ext cx="10831512" cy="6048531"/>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rgbClr val="2F5496"/>
              </a:buClr>
              <a:buSzPct val="100000"/>
              <a:buNone/>
            </a:pPr>
            <a:r>
              <a:rPr b="1" lang="es-ES" sz="1700" u="sng">
                <a:latin typeface="Arial"/>
                <a:ea typeface="Arial"/>
                <a:cs typeface="Arial"/>
                <a:sym typeface="Arial"/>
              </a:rPr>
              <a:t>Decreto </a:t>
            </a:r>
            <a:endParaRPr/>
          </a:p>
          <a:p>
            <a:pPr indent="0" lvl="0" marL="0" rtl="0" algn="l">
              <a:lnSpc>
                <a:spcPct val="90000"/>
              </a:lnSpc>
              <a:spcBef>
                <a:spcPts val="1000"/>
              </a:spcBef>
              <a:spcAft>
                <a:spcPts val="0"/>
              </a:spcAft>
              <a:buClr>
                <a:srgbClr val="2F5496"/>
              </a:buClr>
              <a:buSzPct val="100000"/>
              <a:buNone/>
            </a:pPr>
            <a:r>
              <a:rPr lang="es-ES" sz="1700">
                <a:latin typeface="Arial"/>
                <a:ea typeface="Arial"/>
                <a:cs typeface="Arial"/>
                <a:sym typeface="Arial"/>
              </a:rPr>
              <a:t>Decreto número 7 https://www.bcn.cl/leychile/navegar?idNorma=1141549</a:t>
            </a:r>
            <a:endParaRPr/>
          </a:p>
          <a:p>
            <a:pPr indent="0" lvl="0" marL="0" rtl="0" algn="l">
              <a:lnSpc>
                <a:spcPct val="90000"/>
              </a:lnSpc>
              <a:spcBef>
                <a:spcPts val="1000"/>
              </a:spcBef>
              <a:spcAft>
                <a:spcPts val="0"/>
              </a:spcAft>
              <a:buClr>
                <a:srgbClr val="2F5496"/>
              </a:buClr>
              <a:buSzPct val="100000"/>
              <a:buNone/>
            </a:pPr>
            <a:r>
              <a:rPr b="1" lang="es-ES" sz="1700" u="sng">
                <a:latin typeface="Arial"/>
                <a:ea typeface="Arial"/>
                <a:cs typeface="Arial"/>
                <a:sym typeface="Arial"/>
              </a:rPr>
              <a:t>Circulares </a:t>
            </a:r>
            <a:endParaRPr/>
          </a:p>
          <a:p>
            <a:pPr indent="-228631" lvl="0" marL="228600" rtl="0" algn="l">
              <a:lnSpc>
                <a:spcPct val="90000"/>
              </a:lnSpc>
              <a:spcBef>
                <a:spcPts val="1000"/>
              </a:spcBef>
              <a:spcAft>
                <a:spcPts val="0"/>
              </a:spcAft>
              <a:buClr>
                <a:srgbClr val="045282"/>
              </a:buClr>
              <a:buSzPct val="100000"/>
              <a:buFont typeface="Arial"/>
              <a:buChar char="•"/>
            </a:pPr>
            <a:r>
              <a:rPr b="0" i="0" lang="es-ES" sz="1700" u="sng">
                <a:solidFill>
                  <a:srgbClr val="045282"/>
                </a:solidFill>
                <a:latin typeface="Arial"/>
                <a:ea typeface="Arial"/>
                <a:cs typeface="Arial"/>
                <a:sym typeface="Arial"/>
                <a:hlinkClick r:id="rId3">
                  <a:extLst>
                    <a:ext uri="{A12FA001-AC4F-418D-AE19-62706E023703}">
                      <ahyp:hlinkClr val="tx"/>
                    </a:ext>
                  </a:extLst>
                </a:hlinkClick>
              </a:rPr>
              <a:t>Circular B51 N° 12 – Circular de investigación epidemiológica y control ambiental de brotes transmitidas por los alimentos</a:t>
            </a:r>
            <a:endParaRPr b="0" i="0" sz="1700">
              <a:solidFill>
                <a:srgbClr val="475156"/>
              </a:solidFill>
              <a:latin typeface="Arial"/>
              <a:ea typeface="Arial"/>
              <a:cs typeface="Arial"/>
              <a:sym typeface="Arial"/>
            </a:endParaRPr>
          </a:p>
          <a:p>
            <a:pPr indent="-228631" lvl="0" marL="228600" rtl="0" algn="l">
              <a:lnSpc>
                <a:spcPct val="90000"/>
              </a:lnSpc>
              <a:spcBef>
                <a:spcPts val="1000"/>
              </a:spcBef>
              <a:spcAft>
                <a:spcPts val="0"/>
              </a:spcAft>
              <a:buClr>
                <a:srgbClr val="0F69B4"/>
              </a:buClr>
              <a:buSzPct val="100000"/>
              <a:buFont typeface="Arial"/>
              <a:buChar char="•"/>
            </a:pPr>
            <a:r>
              <a:rPr b="0" i="0" lang="es-ES" sz="1700" u="sng" strike="noStrike">
                <a:solidFill>
                  <a:srgbClr val="0F69B4"/>
                </a:solidFill>
                <a:latin typeface="Arial"/>
                <a:ea typeface="Arial"/>
                <a:cs typeface="Arial"/>
                <a:sym typeface="Arial"/>
                <a:hlinkClick r:id="rId4">
                  <a:extLst>
                    <a:ext uri="{A12FA001-AC4F-418D-AE19-62706E023703}">
                      <ahyp:hlinkClr val="tx"/>
                    </a:ext>
                  </a:extLst>
                </a:hlinkClick>
              </a:rPr>
              <a:t>Circular B51 N° 12 – Circular de investigación epidemiológica y control ambiental de brotes transmitidas por los alimentos (Copia Autorizada)</a:t>
            </a:r>
            <a:endParaRPr b="0" i="0" sz="1700" u="none" strike="noStrike">
              <a:solidFill>
                <a:srgbClr val="0F69B4"/>
              </a:solidFill>
              <a:latin typeface="Arial"/>
              <a:ea typeface="Arial"/>
              <a:cs typeface="Arial"/>
              <a:sym typeface="Arial"/>
            </a:endParaRPr>
          </a:p>
          <a:p>
            <a:pPr indent="0" lvl="0" marL="0" rtl="0" algn="l">
              <a:lnSpc>
                <a:spcPct val="90000"/>
              </a:lnSpc>
              <a:spcBef>
                <a:spcPts val="1000"/>
              </a:spcBef>
              <a:spcAft>
                <a:spcPts val="0"/>
              </a:spcAft>
              <a:buClr>
                <a:srgbClr val="2F5496"/>
              </a:buClr>
              <a:buSzPct val="100000"/>
              <a:buNone/>
            </a:pPr>
            <a:r>
              <a:rPr b="1" lang="es-ES" sz="1700" u="sng">
                <a:latin typeface="Arial"/>
                <a:ea typeface="Arial"/>
                <a:cs typeface="Arial"/>
                <a:sym typeface="Arial"/>
              </a:rPr>
              <a:t>Ordinarios </a:t>
            </a:r>
            <a:endParaRPr/>
          </a:p>
          <a:p>
            <a:pPr indent="-228631" lvl="0" marL="228600" rtl="0" algn="l">
              <a:lnSpc>
                <a:spcPct val="90000"/>
              </a:lnSpc>
              <a:spcBef>
                <a:spcPts val="1000"/>
              </a:spcBef>
              <a:spcAft>
                <a:spcPts val="0"/>
              </a:spcAft>
              <a:buClr>
                <a:srgbClr val="045282"/>
              </a:buClr>
              <a:buSzPct val="100000"/>
              <a:buFont typeface="Arial"/>
              <a:buChar char="•"/>
            </a:pPr>
            <a:r>
              <a:rPr b="0" i="0" lang="es-ES" sz="1700" u="sng">
                <a:solidFill>
                  <a:srgbClr val="045282"/>
                </a:solidFill>
                <a:latin typeface="Arial"/>
                <a:ea typeface="Arial"/>
                <a:cs typeface="Arial"/>
                <a:sym typeface="Arial"/>
                <a:hlinkClick r:id="rId5">
                  <a:extLst>
                    <a:ext uri="{A12FA001-AC4F-418D-AE19-62706E023703}">
                      <ahyp:hlinkClr val="tx"/>
                    </a:ext>
                  </a:extLst>
                </a:hlinkClick>
              </a:rPr>
              <a:t>Ordinario B51 N°28, 05 de enero de 2023. Refuerzo de medidas de prevención, vigilancia y control de enfermedades entéricas por alza estacional esperada de casos</a:t>
            </a:r>
            <a:endParaRPr b="0" i="0" sz="1700">
              <a:solidFill>
                <a:srgbClr val="475156"/>
              </a:solidFill>
              <a:latin typeface="Arial"/>
              <a:ea typeface="Arial"/>
              <a:cs typeface="Arial"/>
              <a:sym typeface="Arial"/>
            </a:endParaRPr>
          </a:p>
          <a:p>
            <a:pPr indent="-228631" lvl="0" marL="228600" rtl="0" algn="l">
              <a:lnSpc>
                <a:spcPct val="90000"/>
              </a:lnSpc>
              <a:spcBef>
                <a:spcPts val="1000"/>
              </a:spcBef>
              <a:spcAft>
                <a:spcPts val="0"/>
              </a:spcAft>
              <a:buClr>
                <a:srgbClr val="0F69B4"/>
              </a:buClr>
              <a:buSzPct val="100000"/>
              <a:buFont typeface="Arial"/>
              <a:buChar char="•"/>
            </a:pPr>
            <a:r>
              <a:rPr b="0" i="0" lang="es-ES" sz="1700" u="sng" strike="noStrike">
                <a:solidFill>
                  <a:srgbClr val="0F69B4"/>
                </a:solidFill>
                <a:latin typeface="Arial"/>
                <a:ea typeface="Arial"/>
                <a:cs typeface="Arial"/>
                <a:sym typeface="Arial"/>
                <a:hlinkClick r:id="rId6">
                  <a:extLst>
                    <a:ext uri="{A12FA001-AC4F-418D-AE19-62706E023703}">
                      <ahyp:hlinkClr val="tx"/>
                    </a:ext>
                  </a:extLst>
                </a:hlinkClick>
              </a:rPr>
              <a:t>Ordinario B51 N° 1616, abril 2022 – Refuerzo de vigilancia, investigación, control y prevención de Enfermedades Transmitidas por Alimentos durante festividades de Semana Santa</a:t>
            </a:r>
            <a:r>
              <a:rPr b="0" i="0" lang="es-ES" sz="1700">
                <a:solidFill>
                  <a:srgbClr val="475156"/>
                </a:solidFill>
                <a:latin typeface="Arial"/>
                <a:ea typeface="Arial"/>
                <a:cs typeface="Arial"/>
                <a:sym typeface="Arial"/>
              </a:rPr>
              <a:t>.</a:t>
            </a:r>
            <a:endParaRPr/>
          </a:p>
          <a:p>
            <a:pPr indent="-228631" lvl="0" marL="228600" rtl="0" algn="l">
              <a:lnSpc>
                <a:spcPct val="90000"/>
              </a:lnSpc>
              <a:spcBef>
                <a:spcPts val="1000"/>
              </a:spcBef>
              <a:spcAft>
                <a:spcPts val="0"/>
              </a:spcAft>
              <a:buClr>
                <a:srgbClr val="0F69B4"/>
              </a:buClr>
              <a:buSzPct val="100000"/>
              <a:buFont typeface="Arial"/>
              <a:buChar char="•"/>
            </a:pPr>
            <a:r>
              <a:rPr b="0" i="0" lang="es-ES" sz="1700" u="sng" strike="noStrike">
                <a:solidFill>
                  <a:srgbClr val="0F69B4"/>
                </a:solidFill>
                <a:latin typeface="Arial"/>
                <a:ea typeface="Arial"/>
                <a:cs typeface="Arial"/>
                <a:sym typeface="Arial"/>
                <a:hlinkClick r:id="rId7">
                  <a:extLst>
                    <a:ext uri="{A12FA001-AC4F-418D-AE19-62706E023703}">
                      <ahyp:hlinkClr val="tx"/>
                    </a:ext>
                  </a:extLst>
                </a:hlinkClick>
              </a:rPr>
              <a:t>Ordinario B51 N° 3412 – Refuerzo de vigilancia de enfermedades entéricas por aumento estacional esperado</a:t>
            </a:r>
            <a:endParaRPr sz="1700">
              <a:solidFill>
                <a:srgbClr val="0F69B4"/>
              </a:solidFill>
              <a:latin typeface="Arial"/>
              <a:ea typeface="Arial"/>
              <a:cs typeface="Arial"/>
              <a:sym typeface="Arial"/>
            </a:endParaRPr>
          </a:p>
          <a:p>
            <a:pPr indent="0" lvl="0" marL="0" rtl="0" algn="l">
              <a:lnSpc>
                <a:spcPct val="90000"/>
              </a:lnSpc>
              <a:spcBef>
                <a:spcPts val="1000"/>
              </a:spcBef>
              <a:spcAft>
                <a:spcPts val="0"/>
              </a:spcAft>
              <a:buClr>
                <a:srgbClr val="2F5496"/>
              </a:buClr>
              <a:buSzPct val="100000"/>
              <a:buNone/>
            </a:pPr>
            <a:r>
              <a:rPr b="1" lang="es-ES" sz="1700" u="sng">
                <a:latin typeface="Arial"/>
                <a:ea typeface="Arial"/>
                <a:cs typeface="Arial"/>
                <a:sym typeface="Arial"/>
              </a:rPr>
              <a:t>Cuestionarios y encuestas </a:t>
            </a:r>
            <a:endParaRPr b="1" i="0" sz="1700" u="sng">
              <a:latin typeface="Arial"/>
              <a:ea typeface="Arial"/>
              <a:cs typeface="Arial"/>
              <a:sym typeface="Arial"/>
            </a:endParaRPr>
          </a:p>
          <a:p>
            <a:pPr indent="-228631" lvl="0" marL="228600" rtl="0" algn="l">
              <a:lnSpc>
                <a:spcPct val="90000"/>
              </a:lnSpc>
              <a:spcBef>
                <a:spcPts val="1000"/>
              </a:spcBef>
              <a:spcAft>
                <a:spcPts val="0"/>
              </a:spcAft>
              <a:buClr>
                <a:srgbClr val="0F69B4"/>
              </a:buClr>
              <a:buSzPct val="100000"/>
              <a:buFont typeface="Arial"/>
              <a:buChar char="•"/>
            </a:pPr>
            <a:r>
              <a:rPr b="0" i="0" lang="es-ES" sz="1700" u="sng" strike="noStrike">
                <a:solidFill>
                  <a:srgbClr val="0F69B4"/>
                </a:solidFill>
                <a:latin typeface="Arial"/>
                <a:ea typeface="Arial"/>
                <a:cs typeface="Arial"/>
                <a:sym typeface="Arial"/>
                <a:hlinkClick r:id="rId8">
                  <a:extLst>
                    <a:ext uri="{A12FA001-AC4F-418D-AE19-62706E023703}">
                      <ahyp:hlinkClr val="tx"/>
                    </a:ext>
                  </a:extLst>
                </a:hlinkClick>
              </a:rPr>
              <a:t>Encuesta para la Investigación Epidemiológica de brotes de Enfermedad Transmitida por Alimentos (Formato PDF)</a:t>
            </a:r>
            <a:endParaRPr b="0" i="0" sz="1700">
              <a:solidFill>
                <a:srgbClr val="475156"/>
              </a:solidFill>
              <a:latin typeface="Arial"/>
              <a:ea typeface="Arial"/>
              <a:cs typeface="Arial"/>
              <a:sym typeface="Arial"/>
            </a:endParaRPr>
          </a:p>
          <a:p>
            <a:pPr indent="-228631" lvl="0" marL="228600" rtl="0" algn="l">
              <a:lnSpc>
                <a:spcPct val="90000"/>
              </a:lnSpc>
              <a:spcBef>
                <a:spcPts val="1000"/>
              </a:spcBef>
              <a:spcAft>
                <a:spcPts val="0"/>
              </a:spcAft>
              <a:buClr>
                <a:srgbClr val="045282"/>
              </a:buClr>
              <a:buSzPct val="100000"/>
              <a:buFont typeface="Arial"/>
              <a:buChar char="•"/>
            </a:pPr>
            <a:r>
              <a:rPr b="0" i="0" lang="es-ES" sz="1700" u="sng">
                <a:solidFill>
                  <a:srgbClr val="045282"/>
                </a:solidFill>
                <a:latin typeface="Arial"/>
                <a:ea typeface="Arial"/>
                <a:cs typeface="Arial"/>
                <a:sym typeface="Arial"/>
                <a:hlinkClick r:id="rId9">
                  <a:extLst>
                    <a:ext uri="{A12FA001-AC4F-418D-AE19-62706E023703}">
                      <ahyp:hlinkClr val="tx"/>
                    </a:ext>
                  </a:extLst>
                </a:hlinkClick>
              </a:rPr>
              <a:t>Encuesta para la Investigación Epidemiológica de brotes de Enfermedad Transmitida por Alimentos (Formato xlsx)</a:t>
            </a:r>
            <a:endParaRPr b="0" i="0" sz="1700" u="sng">
              <a:solidFill>
                <a:srgbClr val="045282"/>
              </a:solidFill>
              <a:latin typeface="Arial"/>
              <a:ea typeface="Arial"/>
              <a:cs typeface="Arial"/>
              <a:sym typeface="Arial"/>
            </a:endParaRPr>
          </a:p>
          <a:p>
            <a:pPr indent="0" lvl="0" marL="0" rtl="0" algn="l">
              <a:lnSpc>
                <a:spcPct val="90000"/>
              </a:lnSpc>
              <a:spcBef>
                <a:spcPts val="1000"/>
              </a:spcBef>
              <a:spcAft>
                <a:spcPts val="0"/>
              </a:spcAft>
              <a:buClr>
                <a:srgbClr val="2F5496"/>
              </a:buClr>
              <a:buSzPct val="100000"/>
              <a:buNone/>
            </a:pPr>
            <a:r>
              <a:rPr b="1" lang="es-ES" sz="1700" u="sng">
                <a:latin typeface="Arial"/>
                <a:ea typeface="Arial"/>
                <a:cs typeface="Arial"/>
                <a:sym typeface="Arial"/>
              </a:rPr>
              <a:t>Guías  y procedimientos</a:t>
            </a:r>
            <a:endParaRPr/>
          </a:p>
          <a:p>
            <a:pPr indent="-228631" lvl="0" marL="228600" rtl="0" algn="l">
              <a:lnSpc>
                <a:spcPct val="90000"/>
              </a:lnSpc>
              <a:spcBef>
                <a:spcPts val="1000"/>
              </a:spcBef>
              <a:spcAft>
                <a:spcPts val="0"/>
              </a:spcAft>
              <a:buClr>
                <a:srgbClr val="0F69B4"/>
              </a:buClr>
              <a:buSzPct val="100000"/>
              <a:buFont typeface="Arial"/>
              <a:buChar char="•"/>
            </a:pPr>
            <a:r>
              <a:rPr b="0" i="0" lang="es-ES" sz="1700" u="sng" strike="noStrike">
                <a:solidFill>
                  <a:srgbClr val="0F69B4"/>
                </a:solidFill>
                <a:latin typeface="Arial"/>
                <a:ea typeface="Arial"/>
                <a:cs typeface="Arial"/>
                <a:sym typeface="Arial"/>
                <a:hlinkClick r:id="rId10">
                  <a:extLst>
                    <a:ext uri="{A12FA001-AC4F-418D-AE19-62706E023703}">
                      <ahyp:hlinkClr val="tx"/>
                    </a:ext>
                  </a:extLst>
                </a:hlinkClick>
              </a:rPr>
              <a:t>Guía VETA</a:t>
            </a:r>
            <a:endParaRPr b="0" i="0" sz="1700">
              <a:solidFill>
                <a:srgbClr val="475156"/>
              </a:solidFill>
              <a:latin typeface="Arial"/>
              <a:ea typeface="Arial"/>
              <a:cs typeface="Arial"/>
              <a:sym typeface="Arial"/>
            </a:endParaRPr>
          </a:p>
          <a:p>
            <a:pPr indent="-228631" lvl="0" marL="228600" rtl="0" algn="l">
              <a:lnSpc>
                <a:spcPct val="90000"/>
              </a:lnSpc>
              <a:spcBef>
                <a:spcPts val="1000"/>
              </a:spcBef>
              <a:spcAft>
                <a:spcPts val="0"/>
              </a:spcAft>
              <a:buClr>
                <a:srgbClr val="045282"/>
              </a:buClr>
              <a:buSzPct val="100000"/>
              <a:buFont typeface="Arial"/>
              <a:buChar char="•"/>
            </a:pPr>
            <a:r>
              <a:rPr b="0" i="0" lang="es-ES" sz="1700" u="sng">
                <a:solidFill>
                  <a:srgbClr val="045282"/>
                </a:solidFill>
                <a:latin typeface="Arial"/>
                <a:ea typeface="Arial"/>
                <a:cs typeface="Arial"/>
                <a:sym typeface="Arial"/>
                <a:hlinkClick r:id="rId11">
                  <a:extLst>
                    <a:ext uri="{A12FA001-AC4F-418D-AE19-62706E023703}">
                      <ahyp:hlinkClr val="tx"/>
                    </a:ext>
                  </a:extLst>
                </a:hlinkClick>
              </a:rPr>
              <a:t>Procedimiento toma de muestra ETA – Filmarray</a:t>
            </a:r>
            <a:endParaRPr b="0" i="0" sz="1700">
              <a:solidFill>
                <a:srgbClr val="475156"/>
              </a:solidFill>
              <a:latin typeface="Arial"/>
              <a:ea typeface="Arial"/>
              <a:cs typeface="Arial"/>
              <a:sym typeface="Arial"/>
            </a:endParaRPr>
          </a:p>
          <a:p>
            <a:pPr indent="0" lvl="0" marL="0" rtl="0" algn="l">
              <a:lnSpc>
                <a:spcPct val="90000"/>
              </a:lnSpc>
              <a:spcBef>
                <a:spcPts val="1000"/>
              </a:spcBef>
              <a:spcAft>
                <a:spcPts val="0"/>
              </a:spcAft>
              <a:buClr>
                <a:srgbClr val="2F5496"/>
              </a:buClr>
              <a:buSzPct val="100000"/>
              <a:buNone/>
            </a:pPr>
            <a:r>
              <a:rPr b="1" i="0" lang="es-ES" sz="1700" u="sng">
                <a:latin typeface="Arial"/>
                <a:ea typeface="Arial"/>
                <a:cs typeface="Arial"/>
                <a:sym typeface="Arial"/>
              </a:rPr>
              <a:t>Afiche </a:t>
            </a:r>
            <a:endParaRPr/>
          </a:p>
          <a:p>
            <a:pPr indent="0" lvl="0" marL="0" rtl="0" algn="l">
              <a:lnSpc>
                <a:spcPct val="90000"/>
              </a:lnSpc>
              <a:spcBef>
                <a:spcPts val="1000"/>
              </a:spcBef>
              <a:spcAft>
                <a:spcPts val="0"/>
              </a:spcAft>
              <a:buClr>
                <a:srgbClr val="045282"/>
              </a:buClr>
              <a:buSzPct val="100000"/>
              <a:buNone/>
            </a:pPr>
            <a:r>
              <a:rPr b="0" i="0" lang="es-ES" sz="1700" u="sng">
                <a:solidFill>
                  <a:srgbClr val="045282"/>
                </a:solidFill>
                <a:latin typeface="Arial"/>
                <a:ea typeface="Arial"/>
                <a:cs typeface="Arial"/>
                <a:sym typeface="Arial"/>
                <a:hlinkClick r:id="rId12">
                  <a:extLst>
                    <a:ext uri="{A12FA001-AC4F-418D-AE19-62706E023703}">
                      <ahyp:hlinkClr val="tx"/>
                    </a:ext>
                  </a:extLst>
                </a:hlinkClick>
              </a:rPr>
              <a:t>Las 5 claves para mantener los alimentos seguros… y prevenir enfermedades transmitidas por los alimentos</a:t>
            </a:r>
            <a:endParaRPr b="0" i="0" sz="1700">
              <a:solidFill>
                <a:srgbClr val="475156"/>
              </a:solidFill>
              <a:latin typeface="Arial"/>
              <a:ea typeface="Arial"/>
              <a:cs typeface="Arial"/>
              <a:sym typeface="Arial"/>
            </a:endParaRPr>
          </a:p>
          <a:p>
            <a:pPr indent="0" lvl="0" marL="0" rtl="0" algn="l">
              <a:lnSpc>
                <a:spcPct val="90000"/>
              </a:lnSpc>
              <a:spcBef>
                <a:spcPts val="1000"/>
              </a:spcBef>
              <a:spcAft>
                <a:spcPts val="0"/>
              </a:spcAft>
              <a:buClr>
                <a:srgbClr val="2F5496"/>
              </a:buClr>
              <a:buSzPct val="100000"/>
              <a:buNone/>
            </a:pPr>
            <a:r>
              <a:t/>
            </a:r>
            <a:endParaRPr b="1" sz="2000">
              <a:latin typeface="Arial"/>
              <a:ea typeface="Arial"/>
              <a:cs typeface="Arial"/>
              <a:sym typeface="Arial"/>
            </a:endParaRPr>
          </a:p>
          <a:p>
            <a:pPr indent="0" lvl="0" marL="0" rtl="0" algn="l">
              <a:lnSpc>
                <a:spcPct val="90000"/>
              </a:lnSpc>
              <a:spcBef>
                <a:spcPts val="1000"/>
              </a:spcBef>
              <a:spcAft>
                <a:spcPts val="0"/>
              </a:spcAft>
              <a:buClr>
                <a:srgbClr val="2F5496"/>
              </a:buClr>
              <a:buSzPct val="100000"/>
              <a:buNone/>
            </a:pPr>
            <a:r>
              <a:t/>
            </a:r>
            <a:endParaRPr b="1" i="0" sz="2000" u="sng">
              <a:latin typeface="Arial"/>
              <a:ea typeface="Arial"/>
              <a:cs typeface="Arial"/>
              <a:sym typeface="Arial"/>
            </a:endParaRPr>
          </a:p>
          <a:p>
            <a:pPr indent="0" lvl="0" marL="0" rtl="0" algn="l">
              <a:lnSpc>
                <a:spcPct val="90000"/>
              </a:lnSpc>
              <a:spcBef>
                <a:spcPts val="1000"/>
              </a:spcBef>
              <a:spcAft>
                <a:spcPts val="0"/>
              </a:spcAft>
              <a:buClr>
                <a:srgbClr val="2F5496"/>
              </a:buClr>
              <a:buSzPct val="100000"/>
              <a:buNone/>
            </a:pPr>
            <a:r>
              <a:t/>
            </a:r>
            <a:endParaRPr b="1" u="sng"/>
          </a:p>
        </p:txBody>
      </p:sp>
      <p:sp>
        <p:nvSpPr>
          <p:cNvPr id="190" name="Google Shape;190;p23"/>
          <p:cNvSpPr txBox="1"/>
          <p:nvPr/>
        </p:nvSpPr>
        <p:spPr>
          <a:xfrm>
            <a:off x="4182256" y="0"/>
            <a:ext cx="3732551"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s-ES" sz="2800" u="sng">
                <a:solidFill>
                  <a:srgbClr val="2F5496"/>
                </a:solidFill>
                <a:latin typeface="Arial"/>
                <a:ea typeface="Arial"/>
                <a:cs typeface="Arial"/>
                <a:sym typeface="Arial"/>
              </a:rPr>
              <a:t>Información</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94" name="Shape 194"/>
        <p:cNvGrpSpPr/>
        <p:nvPr/>
      </p:nvGrpSpPr>
      <p:grpSpPr>
        <a:xfrm>
          <a:off x="0" y="0"/>
          <a:ext cx="0" cy="0"/>
          <a:chOff x="0" y="0"/>
          <a:chExt cx="0" cy="0"/>
        </a:xfrm>
      </p:grpSpPr>
      <p:pic>
        <p:nvPicPr>
          <p:cNvPr id="195" name="Google Shape;195;p24"/>
          <p:cNvPicPr preferRelativeResize="0"/>
          <p:nvPr/>
        </p:nvPicPr>
        <p:blipFill rotWithShape="1">
          <a:blip r:embed="rId4">
            <a:alphaModFix/>
          </a:blip>
          <a:srcRect b="0" l="0" r="0" t="0"/>
          <a:stretch/>
        </p:blipFill>
        <p:spPr>
          <a:xfrm>
            <a:off x="5072618" y="2405618"/>
            <a:ext cx="2046763" cy="204676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 name="Shape 50"/>
        <p:cNvGrpSpPr/>
        <p:nvPr/>
      </p:nvGrpSpPr>
      <p:grpSpPr>
        <a:xfrm>
          <a:off x="0" y="0"/>
          <a:ext cx="0" cy="0"/>
          <a:chOff x="0" y="0"/>
          <a:chExt cx="0" cy="0"/>
        </a:xfrm>
      </p:grpSpPr>
      <p:sp>
        <p:nvSpPr>
          <p:cNvPr id="51" name="Google Shape;51;p3"/>
          <p:cNvSpPr txBox="1"/>
          <p:nvPr/>
        </p:nvSpPr>
        <p:spPr>
          <a:xfrm>
            <a:off x="3914686" y="934372"/>
            <a:ext cx="10832253" cy="646049"/>
          </a:xfrm>
          <a:prstGeom prst="rect">
            <a:avLst/>
          </a:prstGeom>
          <a:noFill/>
          <a:ln>
            <a:noFill/>
          </a:ln>
        </p:spPr>
        <p:txBody>
          <a:bodyPr anchorCtr="0" anchor="t" bIns="45700" lIns="91425" spcFirstLastPara="1" rIns="91425" wrap="square" tIns="45700">
            <a:normAutofit fontScale="97500" lnSpcReduction="10000"/>
          </a:bodyPr>
          <a:lstStyle/>
          <a:p>
            <a:pPr indent="0" lvl="0" marL="0" marR="0" rtl="0" algn="l">
              <a:lnSpc>
                <a:spcPct val="90000"/>
              </a:lnSpc>
              <a:spcBef>
                <a:spcPts val="0"/>
              </a:spcBef>
              <a:spcAft>
                <a:spcPts val="0"/>
              </a:spcAft>
              <a:buClr>
                <a:srgbClr val="2F5496"/>
              </a:buClr>
              <a:buSzPct val="100000"/>
              <a:buFont typeface="Verdana"/>
              <a:buNone/>
            </a:pPr>
            <a:r>
              <a:rPr b="1" i="0" lang="es-ES" sz="4400" u="none" cap="none" strike="noStrike">
                <a:solidFill>
                  <a:srgbClr val="2F5496"/>
                </a:solidFill>
                <a:latin typeface="Verdana"/>
                <a:ea typeface="Verdana"/>
                <a:cs typeface="Verdana"/>
                <a:sym typeface="Verdana"/>
              </a:rPr>
              <a:t>Antecedentes </a:t>
            </a:r>
            <a:endParaRPr/>
          </a:p>
        </p:txBody>
      </p:sp>
      <p:sp>
        <p:nvSpPr>
          <p:cNvPr id="52" name="Google Shape;52;p3"/>
          <p:cNvSpPr txBox="1"/>
          <p:nvPr/>
        </p:nvSpPr>
        <p:spPr>
          <a:xfrm>
            <a:off x="648928" y="2458064"/>
            <a:ext cx="11012100" cy="2162400"/>
          </a:xfrm>
          <a:prstGeom prst="rect">
            <a:avLst/>
          </a:prstGeom>
          <a:noFill/>
          <a:ln>
            <a:noFill/>
          </a:ln>
        </p:spPr>
        <p:txBody>
          <a:bodyPr anchorCtr="0" anchor="t" bIns="45700" lIns="91425" spcFirstLastPara="1" rIns="91425" wrap="square" tIns="45700">
            <a:spAutoFit/>
          </a:bodyPr>
          <a:lstStyle/>
          <a:p>
            <a:pPr indent="0" lvl="0" marL="608330" marR="793115" rtl="0" algn="just">
              <a:lnSpc>
                <a:spcPct val="98000"/>
              </a:lnSpc>
              <a:spcBef>
                <a:spcPts val="0"/>
              </a:spcBef>
              <a:spcAft>
                <a:spcPts val="0"/>
              </a:spcAft>
              <a:buClr>
                <a:srgbClr val="2F5496"/>
              </a:buClr>
              <a:buSzPts val="1800"/>
              <a:buFont typeface="Arial"/>
              <a:buNone/>
            </a:pPr>
            <a:r>
              <a:rPr b="0" i="0" lang="es-ES" sz="1800" u="none" cap="none" strike="noStrike">
                <a:solidFill>
                  <a:srgbClr val="2F5496"/>
                </a:solidFill>
                <a:latin typeface="Arial"/>
                <a:ea typeface="Arial"/>
                <a:cs typeface="Arial"/>
                <a:sym typeface="Arial"/>
              </a:rPr>
              <a:t>En chile, los Brotes ETA también se ha convertido en un problema emergente influenciado por factores como  el envejecimiento de la población, las migraciones, </a:t>
            </a:r>
            <a:r>
              <a:rPr lang="es-ES" sz="1800">
                <a:solidFill>
                  <a:srgbClr val="2F5496"/>
                </a:solidFill>
              </a:rPr>
              <a:t>también</a:t>
            </a:r>
            <a:r>
              <a:rPr b="0" i="0" lang="es-ES" sz="1800" u="none" cap="none" strike="noStrike">
                <a:solidFill>
                  <a:srgbClr val="2F5496"/>
                </a:solidFill>
                <a:latin typeface="Arial"/>
                <a:ea typeface="Arial"/>
                <a:cs typeface="Arial"/>
                <a:sym typeface="Arial"/>
              </a:rPr>
              <a:t> en el ambiente que </a:t>
            </a:r>
            <a:r>
              <a:rPr lang="es-ES" sz="1800">
                <a:solidFill>
                  <a:srgbClr val="2F5496"/>
                </a:solidFill>
              </a:rPr>
              <a:t>afectan</a:t>
            </a:r>
            <a:r>
              <a:rPr b="0" i="0" lang="es-ES" sz="1800" u="none" cap="none" strike="noStrike">
                <a:solidFill>
                  <a:srgbClr val="2F5496"/>
                </a:solidFill>
                <a:latin typeface="Arial"/>
                <a:ea typeface="Arial"/>
                <a:cs typeface="Arial"/>
                <a:sym typeface="Arial"/>
              </a:rPr>
              <a:t> la  producción  primaria ,emergencia y reemergencia de microorganismos, como también cambios en las conductas y hábitos de alimentación, la extensa oferta de materias primas y productos terminados, desarrolló económico y la demanda los consumidores por alimentos </a:t>
            </a:r>
            <a:r>
              <a:rPr lang="es-ES" sz="1800">
                <a:solidFill>
                  <a:srgbClr val="2F5496"/>
                </a:solidFill>
              </a:rPr>
              <a:t>más</a:t>
            </a:r>
            <a:r>
              <a:rPr b="0" i="0" lang="es-ES" sz="1800" u="none" cap="none" strike="noStrike">
                <a:solidFill>
                  <a:srgbClr val="2F5496"/>
                </a:solidFill>
                <a:latin typeface="Arial"/>
                <a:ea typeface="Arial"/>
                <a:cs typeface="Arial"/>
                <a:sym typeface="Arial"/>
              </a:rPr>
              <a:t> exóticos </a:t>
            </a:r>
            <a:endParaRPr/>
          </a:p>
          <a:p>
            <a:pPr indent="0" lvl="0" marL="608330" marR="793115" rtl="0" algn="l">
              <a:lnSpc>
                <a:spcPct val="98000"/>
              </a:lnSpc>
              <a:spcBef>
                <a:spcPts val="1320"/>
              </a:spcBef>
              <a:spcAft>
                <a:spcPts val="0"/>
              </a:spcAft>
              <a:buClr>
                <a:schemeClr val="dk1"/>
              </a:buClr>
              <a:buSzPts val="1800"/>
              <a:buFont typeface="Calibri"/>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 name="Shape 56"/>
        <p:cNvGrpSpPr/>
        <p:nvPr/>
      </p:nvGrpSpPr>
      <p:grpSpPr>
        <a:xfrm>
          <a:off x="0" y="0"/>
          <a:ext cx="0" cy="0"/>
          <a:chOff x="0" y="0"/>
          <a:chExt cx="0" cy="0"/>
        </a:xfrm>
      </p:grpSpPr>
      <p:sp>
        <p:nvSpPr>
          <p:cNvPr id="57" name="Google Shape;57;p4"/>
          <p:cNvSpPr txBox="1"/>
          <p:nvPr>
            <p:ph idx="1" type="body"/>
          </p:nvPr>
        </p:nvSpPr>
        <p:spPr>
          <a:xfrm>
            <a:off x="2152651" y="288258"/>
            <a:ext cx="7353298" cy="371440"/>
          </a:xfrm>
          <a:prstGeom prst="rect">
            <a:avLst/>
          </a:prstGeom>
          <a:gradFill>
            <a:gsLst>
              <a:gs pos="0">
                <a:srgbClr val="FFDC9B"/>
              </a:gs>
              <a:gs pos="50000">
                <a:srgbClr val="FFD68D"/>
              </a:gs>
              <a:gs pos="100000">
                <a:srgbClr val="FFD478"/>
              </a:gs>
            </a:gsLst>
            <a:lin ang="5400000" scaled="0"/>
          </a:gradFill>
          <a:ln cap="flat" cmpd="sng" w="952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rgbClr val="2F5496"/>
              </a:buClr>
              <a:buSzPts val="2600"/>
              <a:buNone/>
            </a:pPr>
            <a:r>
              <a:rPr lang="es-ES">
                <a:solidFill>
                  <a:srgbClr val="2F5496"/>
                </a:solidFill>
                <a:latin typeface="Calibri"/>
                <a:ea typeface="Calibri"/>
                <a:cs typeface="Calibri"/>
                <a:sym typeface="Calibri"/>
              </a:rPr>
              <a:t>Gráficos  según realidad Nacional</a:t>
            </a:r>
            <a:endParaRPr/>
          </a:p>
        </p:txBody>
      </p:sp>
      <p:sp>
        <p:nvSpPr>
          <p:cNvPr id="58" name="Google Shape;58;p4"/>
          <p:cNvSpPr txBox="1"/>
          <p:nvPr/>
        </p:nvSpPr>
        <p:spPr>
          <a:xfrm>
            <a:off x="839449" y="5069734"/>
            <a:ext cx="10672677" cy="923330"/>
          </a:xfrm>
          <a:prstGeom prst="rect">
            <a:avLst/>
          </a:prstGeom>
          <a:gradFill>
            <a:gsLst>
              <a:gs pos="0">
                <a:srgbClr val="FFDC9B"/>
              </a:gs>
              <a:gs pos="50000">
                <a:srgbClr val="FFD68D"/>
              </a:gs>
              <a:gs pos="100000">
                <a:srgbClr val="FFD478"/>
              </a:gs>
            </a:gsLst>
            <a:lin ang="5400000" scaled="0"/>
          </a:gradFill>
          <a:ln cap="flat" cmpd="sng" w="9525">
            <a:solidFill>
              <a:schemeClr val="accent4"/>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just">
              <a:spcBef>
                <a:spcPts val="0"/>
              </a:spcBef>
              <a:spcAft>
                <a:spcPts val="0"/>
              </a:spcAft>
              <a:buNone/>
            </a:pPr>
            <a:r>
              <a:rPr b="0" i="0" lang="es-ES" sz="1800" u="none" cap="none" strike="noStrike">
                <a:solidFill>
                  <a:schemeClr val="dk1"/>
                </a:solidFill>
                <a:latin typeface="Calibri"/>
                <a:ea typeface="Calibri"/>
                <a:cs typeface="Calibri"/>
                <a:sym typeface="Calibri"/>
              </a:rPr>
              <a:t>En el siguiente gráfico se muestra la prevalencia del rango etario entre 2 a 11 años con mayor cantidad de casos , seguido por el rango entre 12 a 21 años con 7 casos durante el periodo,  se evidencia además que el rango etario de 82 a 91 años solo cuenta con 1 caso. </a:t>
            </a:r>
            <a:endParaRPr/>
          </a:p>
        </p:txBody>
      </p:sp>
      <p:pic>
        <p:nvPicPr>
          <p:cNvPr id="59" name="Google Shape;59;p4"/>
          <p:cNvPicPr preferRelativeResize="0"/>
          <p:nvPr/>
        </p:nvPicPr>
        <p:blipFill rotWithShape="1">
          <a:blip r:embed="rId3">
            <a:alphaModFix/>
          </a:blip>
          <a:srcRect b="0" l="0" r="0" t="0"/>
          <a:stretch/>
        </p:blipFill>
        <p:spPr>
          <a:xfrm>
            <a:off x="2743200" y="864936"/>
            <a:ext cx="6305623" cy="393883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5"/>
          <p:cNvSpPr txBox="1"/>
          <p:nvPr/>
        </p:nvSpPr>
        <p:spPr>
          <a:xfrm>
            <a:off x="839449" y="5069734"/>
            <a:ext cx="10672677" cy="923330"/>
          </a:xfrm>
          <a:prstGeom prst="rect">
            <a:avLst/>
          </a:prstGeom>
          <a:gradFill>
            <a:gsLst>
              <a:gs pos="0">
                <a:srgbClr val="FFDC9B"/>
              </a:gs>
              <a:gs pos="50000">
                <a:srgbClr val="FFD68D"/>
              </a:gs>
              <a:gs pos="100000">
                <a:srgbClr val="FFD478"/>
              </a:gs>
            </a:gsLst>
            <a:lin ang="5400000" scaled="0"/>
          </a:gradFill>
          <a:ln cap="flat" cmpd="sng" w="9525">
            <a:solidFill>
              <a:schemeClr val="accent4"/>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just">
              <a:spcBef>
                <a:spcPts val="0"/>
              </a:spcBef>
              <a:spcAft>
                <a:spcPts val="0"/>
              </a:spcAft>
              <a:buNone/>
            </a:pPr>
            <a:r>
              <a:rPr b="0" i="0" lang="es-ES" sz="1800" u="none" cap="none" strike="noStrike">
                <a:solidFill>
                  <a:schemeClr val="dk1"/>
                </a:solidFill>
                <a:latin typeface="Calibri"/>
                <a:ea typeface="Calibri"/>
                <a:cs typeface="Calibri"/>
                <a:sym typeface="Calibri"/>
              </a:rPr>
              <a:t>El siguiente gráfico identifica las comidas y platos preparados como el mayor grupo de alimentos sospechosos, seguidos por el pescado y productos de la pesca, en el tercer lugar se encontraría carnes y productos cárneos incluidas carnes de aves y de caza). </a:t>
            </a:r>
            <a:endParaRPr/>
          </a:p>
        </p:txBody>
      </p:sp>
      <p:pic>
        <p:nvPicPr>
          <p:cNvPr id="65" name="Google Shape;65;p5"/>
          <p:cNvPicPr preferRelativeResize="0"/>
          <p:nvPr/>
        </p:nvPicPr>
        <p:blipFill rotWithShape="1">
          <a:blip r:embed="rId3">
            <a:alphaModFix/>
          </a:blip>
          <a:srcRect b="0" l="0" r="0" t="0"/>
          <a:stretch/>
        </p:blipFill>
        <p:spPr>
          <a:xfrm>
            <a:off x="907854" y="191962"/>
            <a:ext cx="10376291" cy="459068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6"/>
          <p:cNvSpPr txBox="1"/>
          <p:nvPr>
            <p:ph type="title"/>
          </p:nvPr>
        </p:nvSpPr>
        <p:spPr>
          <a:xfrm>
            <a:off x="679873" y="252806"/>
            <a:ext cx="10832253" cy="646049"/>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rgbClr val="2F5496"/>
              </a:buClr>
              <a:buSzPts val="2000"/>
              <a:buFont typeface="Arial"/>
              <a:buNone/>
            </a:pPr>
            <a:r>
              <a:rPr lang="es-ES" sz="2000">
                <a:latin typeface="Arial"/>
                <a:ea typeface="Arial"/>
                <a:cs typeface="Arial"/>
                <a:sym typeface="Arial"/>
              </a:rPr>
              <a:t>Datos de periodo 2023 ETAS  a nivel país </a:t>
            </a:r>
            <a:endParaRPr/>
          </a:p>
        </p:txBody>
      </p:sp>
      <p:pic>
        <p:nvPicPr>
          <p:cNvPr id="71" name="Google Shape;71;p6"/>
          <p:cNvPicPr preferRelativeResize="0"/>
          <p:nvPr/>
        </p:nvPicPr>
        <p:blipFill rotWithShape="1">
          <a:blip r:embed="rId3">
            <a:alphaModFix/>
          </a:blip>
          <a:srcRect b="33317" l="1844" r="22541" t="30553"/>
          <a:stretch/>
        </p:blipFill>
        <p:spPr>
          <a:xfrm>
            <a:off x="224852" y="674003"/>
            <a:ext cx="11707318" cy="5706339"/>
          </a:xfrm>
          <a:prstGeom prst="rect">
            <a:avLst/>
          </a:prstGeom>
          <a:noFill/>
          <a:ln>
            <a:noFill/>
          </a:ln>
        </p:spPr>
      </p:pic>
      <p:sp>
        <p:nvSpPr>
          <p:cNvPr id="72" name="Google Shape;72;p6"/>
          <p:cNvSpPr/>
          <p:nvPr/>
        </p:nvSpPr>
        <p:spPr>
          <a:xfrm>
            <a:off x="974361" y="3717561"/>
            <a:ext cx="10832253" cy="254832"/>
          </a:xfrm>
          <a:prstGeom prst="rect">
            <a:avLst/>
          </a:prstGeom>
          <a:noFill/>
          <a:ln cap="flat" cmpd="sng" w="381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pic>
        <p:nvPicPr>
          <p:cNvPr id="77" name="Google Shape;77;p7"/>
          <p:cNvPicPr preferRelativeResize="0"/>
          <p:nvPr/>
        </p:nvPicPr>
        <p:blipFill rotWithShape="1">
          <a:blip r:embed="rId3">
            <a:alphaModFix/>
          </a:blip>
          <a:srcRect b="0" l="0" r="0" t="0"/>
          <a:stretch/>
        </p:blipFill>
        <p:spPr>
          <a:xfrm>
            <a:off x="532408" y="317918"/>
            <a:ext cx="5458959" cy="2981951"/>
          </a:xfrm>
          <a:prstGeom prst="rect">
            <a:avLst/>
          </a:prstGeom>
          <a:noFill/>
          <a:ln>
            <a:noFill/>
          </a:ln>
        </p:spPr>
      </p:pic>
      <p:pic>
        <p:nvPicPr>
          <p:cNvPr id="78" name="Google Shape;78;p7"/>
          <p:cNvPicPr preferRelativeResize="0"/>
          <p:nvPr/>
        </p:nvPicPr>
        <p:blipFill rotWithShape="1">
          <a:blip r:embed="rId4">
            <a:alphaModFix/>
          </a:blip>
          <a:srcRect b="0" l="0" r="0" t="0"/>
          <a:stretch/>
        </p:blipFill>
        <p:spPr>
          <a:xfrm>
            <a:off x="532408" y="3558131"/>
            <a:ext cx="5458959" cy="2755631"/>
          </a:xfrm>
          <a:prstGeom prst="rect">
            <a:avLst/>
          </a:prstGeom>
          <a:noFill/>
          <a:ln>
            <a:noFill/>
          </a:ln>
        </p:spPr>
      </p:pic>
      <p:pic>
        <p:nvPicPr>
          <p:cNvPr id="79" name="Google Shape;79;p7"/>
          <p:cNvPicPr preferRelativeResize="0"/>
          <p:nvPr/>
        </p:nvPicPr>
        <p:blipFill rotWithShape="1">
          <a:blip r:embed="rId5">
            <a:alphaModFix/>
          </a:blip>
          <a:srcRect b="0" l="0" r="0" t="0"/>
          <a:stretch/>
        </p:blipFill>
        <p:spPr>
          <a:xfrm>
            <a:off x="6520219" y="1374488"/>
            <a:ext cx="5139373" cy="298195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8"/>
          <p:cNvSpPr txBox="1"/>
          <p:nvPr/>
        </p:nvSpPr>
        <p:spPr>
          <a:xfrm>
            <a:off x="839449" y="5069734"/>
            <a:ext cx="10672677" cy="923330"/>
          </a:xfrm>
          <a:prstGeom prst="rect">
            <a:avLst/>
          </a:prstGeom>
          <a:gradFill>
            <a:gsLst>
              <a:gs pos="0">
                <a:srgbClr val="FFDC9B"/>
              </a:gs>
              <a:gs pos="50000">
                <a:srgbClr val="FFD68D"/>
              </a:gs>
              <a:gs pos="100000">
                <a:srgbClr val="FFD478"/>
              </a:gs>
            </a:gsLst>
            <a:lin ang="5400000" scaled="0"/>
          </a:gradFill>
          <a:ln cap="flat" cmpd="sng" w="9525">
            <a:solidFill>
              <a:schemeClr val="accent4"/>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just">
              <a:spcBef>
                <a:spcPts val="0"/>
              </a:spcBef>
              <a:spcAft>
                <a:spcPts val="0"/>
              </a:spcAft>
              <a:buNone/>
            </a:pPr>
            <a:r>
              <a:rPr b="0" i="0" lang="es-ES" sz="1800" u="none" cap="none" strike="noStrike">
                <a:solidFill>
                  <a:schemeClr val="dk1"/>
                </a:solidFill>
                <a:latin typeface="Calibri"/>
                <a:ea typeface="Calibri"/>
                <a:cs typeface="Calibri"/>
                <a:sym typeface="Calibri"/>
              </a:rPr>
              <a:t>El siguiente gráfico identifica el mayor </a:t>
            </a:r>
            <a:r>
              <a:rPr lang="es-ES" sz="1800">
                <a:solidFill>
                  <a:schemeClr val="dk1"/>
                </a:solidFill>
                <a:latin typeface="Calibri"/>
                <a:ea typeface="Calibri"/>
                <a:cs typeface="Calibri"/>
                <a:sym typeface="Calibri"/>
              </a:rPr>
              <a:t>número</a:t>
            </a:r>
            <a:r>
              <a:rPr b="0" i="0" lang="es-ES" sz="1800" u="none" cap="none" strike="noStrike">
                <a:solidFill>
                  <a:schemeClr val="dk1"/>
                </a:solidFill>
                <a:latin typeface="Calibri"/>
                <a:ea typeface="Calibri"/>
                <a:cs typeface="Calibri"/>
                <a:sym typeface="Calibri"/>
              </a:rPr>
              <a:t> de brotes producto de alimentos sospechosos como pescado y sus derivados, seguido por las comidas y platos preparados, finalizando en tercer lugar con las carnes y productos cárneos incluidas las aves y de caza).  </a:t>
            </a:r>
            <a:endParaRPr/>
          </a:p>
        </p:txBody>
      </p:sp>
      <p:pic>
        <p:nvPicPr>
          <p:cNvPr id="85" name="Google Shape;85;p8"/>
          <p:cNvPicPr preferRelativeResize="0"/>
          <p:nvPr/>
        </p:nvPicPr>
        <p:blipFill rotWithShape="1">
          <a:blip r:embed="rId3">
            <a:alphaModFix/>
          </a:blip>
          <a:srcRect b="0" l="0" r="0" t="0"/>
          <a:stretch/>
        </p:blipFill>
        <p:spPr>
          <a:xfrm>
            <a:off x="2303959" y="416700"/>
            <a:ext cx="7584081" cy="446875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9"/>
          <p:cNvSpPr txBox="1"/>
          <p:nvPr>
            <p:ph type="title"/>
          </p:nvPr>
        </p:nvSpPr>
        <p:spPr>
          <a:xfrm>
            <a:off x="639898" y="207836"/>
            <a:ext cx="10832253" cy="646049"/>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Clr>
                <a:srgbClr val="2F5496"/>
              </a:buClr>
              <a:buSzPct val="100000"/>
              <a:buFont typeface="Verdana"/>
              <a:buNone/>
            </a:pPr>
            <a:r>
              <a:rPr lang="es-ES"/>
              <a:t>Conceptos</a:t>
            </a:r>
            <a:endParaRPr/>
          </a:p>
        </p:txBody>
      </p:sp>
      <p:sp>
        <p:nvSpPr>
          <p:cNvPr id="91" name="Google Shape;91;p9"/>
          <p:cNvSpPr txBox="1"/>
          <p:nvPr>
            <p:ph idx="2" type="body"/>
          </p:nvPr>
        </p:nvSpPr>
        <p:spPr>
          <a:xfrm>
            <a:off x="679873" y="901660"/>
            <a:ext cx="5975760" cy="5748504"/>
          </a:xfrm>
          <a:prstGeom prst="rect">
            <a:avLst/>
          </a:prstGeom>
          <a:noFill/>
          <a:ln>
            <a:noFill/>
          </a:ln>
        </p:spPr>
        <p:txBody>
          <a:bodyPr anchorCtr="0" anchor="t" bIns="45700" lIns="91425" spcFirstLastPara="1" rIns="91425" wrap="square" tIns="45700">
            <a:normAutofit fontScale="25000" lnSpcReduction="20000"/>
          </a:bodyPr>
          <a:lstStyle/>
          <a:p>
            <a:pPr indent="-228600" lvl="0" marL="228600" rtl="0" algn="just">
              <a:lnSpc>
                <a:spcPct val="120000"/>
              </a:lnSpc>
              <a:spcBef>
                <a:spcPts val="0"/>
              </a:spcBef>
              <a:spcAft>
                <a:spcPts val="0"/>
              </a:spcAft>
              <a:buClr>
                <a:srgbClr val="2F5496"/>
              </a:buClr>
              <a:buSzPct val="100000"/>
              <a:buChar char="•"/>
            </a:pPr>
            <a:r>
              <a:rPr b="1" lang="es-ES" sz="6400">
                <a:latin typeface="Arial"/>
                <a:ea typeface="Arial"/>
                <a:cs typeface="Arial"/>
                <a:sym typeface="Arial"/>
              </a:rPr>
              <a:t>Brote ETA: </a:t>
            </a:r>
            <a:r>
              <a:rPr lang="es-ES" sz="6400">
                <a:latin typeface="Arial"/>
                <a:ea typeface="Arial"/>
                <a:cs typeface="Arial"/>
                <a:sym typeface="Arial"/>
              </a:rPr>
              <a:t>Evento en el que 2 o </a:t>
            </a:r>
            <a:r>
              <a:rPr lang="es-ES" sz="6400">
                <a:latin typeface="Arial"/>
                <a:ea typeface="Arial"/>
                <a:cs typeface="Arial"/>
                <a:sym typeface="Arial"/>
              </a:rPr>
              <a:t>más</a:t>
            </a:r>
            <a:r>
              <a:rPr lang="es-ES" sz="6400">
                <a:latin typeface="Arial"/>
                <a:ea typeface="Arial"/>
                <a:cs typeface="Arial"/>
                <a:sym typeface="Arial"/>
              </a:rPr>
              <a:t> personas enferman, presentando sintomatología similar , luego de haber </a:t>
            </a:r>
            <a:r>
              <a:rPr lang="es-ES" sz="6400">
                <a:latin typeface="Arial"/>
                <a:ea typeface="Arial"/>
                <a:cs typeface="Arial"/>
                <a:sym typeface="Arial"/>
              </a:rPr>
              <a:t>consumido</a:t>
            </a:r>
            <a:r>
              <a:rPr lang="es-ES" sz="6400">
                <a:latin typeface="Arial"/>
                <a:ea typeface="Arial"/>
                <a:cs typeface="Arial"/>
                <a:sym typeface="Arial"/>
              </a:rPr>
              <a:t> un mismo tipo de alimento o agua  y donde la evidencia epidemiológica  sugiere que estos fueron la causa de la enfermedad.</a:t>
            </a:r>
            <a:endParaRPr/>
          </a:p>
          <a:p>
            <a:pPr indent="-228600" lvl="0" marL="228600" rtl="0" algn="just">
              <a:lnSpc>
                <a:spcPct val="120000"/>
              </a:lnSpc>
              <a:spcBef>
                <a:spcPts val="1000"/>
              </a:spcBef>
              <a:spcAft>
                <a:spcPts val="0"/>
              </a:spcAft>
              <a:buClr>
                <a:srgbClr val="2F5496"/>
              </a:buClr>
              <a:buSzPct val="100000"/>
              <a:buChar char="•"/>
            </a:pPr>
            <a:r>
              <a:rPr b="1" lang="es-ES" sz="6400">
                <a:latin typeface="Arial"/>
                <a:ea typeface="Arial"/>
                <a:cs typeface="Arial"/>
                <a:sym typeface="Arial"/>
              </a:rPr>
              <a:t>Brote Eta de importancia para la salud </a:t>
            </a:r>
            <a:r>
              <a:rPr b="1" lang="es-ES" sz="6400">
                <a:latin typeface="Arial"/>
                <a:ea typeface="Arial"/>
                <a:cs typeface="Arial"/>
                <a:sym typeface="Arial"/>
              </a:rPr>
              <a:t>pública</a:t>
            </a:r>
            <a:r>
              <a:rPr b="1" lang="es-ES" sz="6400">
                <a:latin typeface="Arial"/>
                <a:ea typeface="Arial"/>
                <a:cs typeface="Arial"/>
                <a:sym typeface="Arial"/>
              </a:rPr>
              <a:t>:</a:t>
            </a:r>
            <a:r>
              <a:rPr lang="es-ES" sz="6400">
                <a:latin typeface="Arial"/>
                <a:ea typeface="Arial"/>
                <a:cs typeface="Arial"/>
                <a:sym typeface="Arial"/>
              </a:rPr>
              <a:t> tiene que cumplir los siguientes criterios:  </a:t>
            </a:r>
            <a:endParaRPr/>
          </a:p>
          <a:p>
            <a:pPr indent="0" lvl="0" marL="0" rtl="0" algn="just">
              <a:lnSpc>
                <a:spcPct val="120000"/>
              </a:lnSpc>
              <a:spcBef>
                <a:spcPts val="1000"/>
              </a:spcBef>
              <a:spcAft>
                <a:spcPts val="0"/>
              </a:spcAft>
              <a:buClr>
                <a:srgbClr val="2F5496"/>
              </a:buClr>
              <a:buSzPct val="100000"/>
              <a:buNone/>
            </a:pPr>
            <a:r>
              <a:rPr lang="es-ES" sz="6400">
                <a:latin typeface="Arial"/>
                <a:ea typeface="Arial"/>
                <a:cs typeface="Arial"/>
                <a:sym typeface="Arial"/>
              </a:rPr>
              <a:t>    - Magnitud mayor o igual 10 casos</a:t>
            </a:r>
            <a:endParaRPr/>
          </a:p>
          <a:p>
            <a:pPr indent="0" lvl="0" marL="0" rtl="0" algn="just">
              <a:lnSpc>
                <a:spcPct val="120000"/>
              </a:lnSpc>
              <a:spcBef>
                <a:spcPts val="1000"/>
              </a:spcBef>
              <a:spcAft>
                <a:spcPts val="0"/>
              </a:spcAft>
              <a:buClr>
                <a:srgbClr val="2F5496"/>
              </a:buClr>
              <a:buSzPct val="100000"/>
              <a:buNone/>
            </a:pPr>
            <a:r>
              <a:rPr lang="es-ES" sz="6400">
                <a:latin typeface="Arial"/>
                <a:ea typeface="Arial"/>
                <a:cs typeface="Arial"/>
                <a:sym typeface="Arial"/>
              </a:rPr>
              <a:t>    - Con casos hospitalizados o fallecidos</a:t>
            </a:r>
            <a:endParaRPr/>
          </a:p>
          <a:p>
            <a:pPr indent="0" lvl="0" marL="0" rtl="0" algn="just">
              <a:lnSpc>
                <a:spcPct val="120000"/>
              </a:lnSpc>
              <a:spcBef>
                <a:spcPts val="1000"/>
              </a:spcBef>
              <a:spcAft>
                <a:spcPts val="0"/>
              </a:spcAft>
              <a:buClr>
                <a:srgbClr val="2F5496"/>
              </a:buClr>
              <a:buSzPct val="100000"/>
              <a:buNone/>
            </a:pPr>
            <a:r>
              <a:rPr lang="es-ES" sz="6400">
                <a:latin typeface="Arial"/>
                <a:ea typeface="Arial"/>
                <a:cs typeface="Arial"/>
                <a:sym typeface="Arial"/>
              </a:rPr>
              <a:t>    - sospecha de un agente presente en el agua de consumo, identificando como  vehículo de transmisión </a:t>
            </a:r>
            <a:endParaRPr/>
          </a:p>
          <a:p>
            <a:pPr indent="0" lvl="0" marL="0" rtl="0" algn="just">
              <a:lnSpc>
                <a:spcPct val="120000"/>
              </a:lnSpc>
              <a:spcBef>
                <a:spcPts val="1000"/>
              </a:spcBef>
              <a:spcAft>
                <a:spcPts val="0"/>
              </a:spcAft>
              <a:buClr>
                <a:srgbClr val="2F5496"/>
              </a:buClr>
              <a:buSzPct val="100000"/>
              <a:buNone/>
            </a:pPr>
            <a:r>
              <a:rPr lang="es-ES" sz="6400">
                <a:latin typeface="Arial"/>
                <a:ea typeface="Arial"/>
                <a:cs typeface="Arial"/>
                <a:sym typeface="Arial"/>
              </a:rPr>
              <a:t>    -Brote ocurrido en un establecimiento de larga </a:t>
            </a:r>
            <a:r>
              <a:rPr lang="es-ES" sz="6400">
                <a:latin typeface="Arial"/>
                <a:ea typeface="Arial"/>
                <a:cs typeface="Arial"/>
                <a:sym typeface="Arial"/>
              </a:rPr>
              <a:t>estadía</a:t>
            </a:r>
            <a:r>
              <a:rPr lang="es-ES" sz="6400">
                <a:latin typeface="Arial"/>
                <a:ea typeface="Arial"/>
                <a:cs typeface="Arial"/>
                <a:sym typeface="Arial"/>
              </a:rPr>
              <a:t> para adultos mayores, lugares de trabajo , </a:t>
            </a:r>
            <a:r>
              <a:rPr lang="es-ES" sz="6400">
                <a:latin typeface="Arial"/>
                <a:ea typeface="Arial"/>
                <a:cs typeface="Arial"/>
                <a:sym typeface="Arial"/>
              </a:rPr>
              <a:t>recinto</a:t>
            </a:r>
            <a:r>
              <a:rPr lang="es-ES" sz="6400">
                <a:latin typeface="Arial"/>
                <a:ea typeface="Arial"/>
                <a:cs typeface="Arial"/>
                <a:sym typeface="Arial"/>
              </a:rPr>
              <a:t> penitenciarios ,etc..</a:t>
            </a:r>
            <a:endParaRPr/>
          </a:p>
          <a:p>
            <a:pPr indent="0" lvl="0" marL="0" rtl="0" algn="just">
              <a:lnSpc>
                <a:spcPct val="120000"/>
              </a:lnSpc>
              <a:spcBef>
                <a:spcPts val="1000"/>
              </a:spcBef>
              <a:spcAft>
                <a:spcPts val="0"/>
              </a:spcAft>
              <a:buClr>
                <a:srgbClr val="2F5496"/>
              </a:buClr>
              <a:buSzPct val="100000"/>
              <a:buNone/>
            </a:pPr>
            <a:r>
              <a:rPr lang="es-ES" sz="6400">
                <a:latin typeface="Arial"/>
                <a:ea typeface="Arial"/>
                <a:cs typeface="Arial"/>
                <a:sym typeface="Arial"/>
              </a:rPr>
              <a:t>   - Brotes  de importancia mediática o priorizado por autoridades </a:t>
            </a:r>
            <a:endParaRPr/>
          </a:p>
          <a:p>
            <a:pPr indent="0" lvl="0" marL="0" rtl="0" algn="just">
              <a:lnSpc>
                <a:spcPct val="120000"/>
              </a:lnSpc>
              <a:spcBef>
                <a:spcPts val="1000"/>
              </a:spcBef>
              <a:spcAft>
                <a:spcPts val="0"/>
              </a:spcAft>
              <a:buClr>
                <a:srgbClr val="2F5496"/>
              </a:buClr>
              <a:buSzPct val="100000"/>
              <a:buNone/>
            </a:pPr>
            <a:r>
              <a:rPr b="1" lang="es-ES" sz="6400">
                <a:latin typeface="Arial"/>
                <a:ea typeface="Arial"/>
                <a:cs typeface="Arial"/>
                <a:sym typeface="Arial"/>
              </a:rPr>
              <a:t> Caso índice : </a:t>
            </a:r>
            <a:r>
              <a:rPr lang="es-ES" sz="6400">
                <a:latin typeface="Arial"/>
                <a:ea typeface="Arial"/>
                <a:cs typeface="Arial"/>
                <a:sym typeface="Arial"/>
              </a:rPr>
              <a:t>Primera persona  que  permita sospechar de la ocurrencia de un Brote </a:t>
            </a:r>
            <a:endParaRPr b="1" sz="6400">
              <a:latin typeface="Arial"/>
              <a:ea typeface="Arial"/>
              <a:cs typeface="Arial"/>
              <a:sym typeface="Arial"/>
            </a:endParaRPr>
          </a:p>
          <a:p>
            <a:pPr indent="-200025" lvl="0" marL="228600" rtl="0" algn="l">
              <a:lnSpc>
                <a:spcPct val="90000"/>
              </a:lnSpc>
              <a:spcBef>
                <a:spcPts val="1000"/>
              </a:spcBef>
              <a:spcAft>
                <a:spcPts val="0"/>
              </a:spcAft>
              <a:buClr>
                <a:srgbClr val="2F5496"/>
              </a:buClr>
              <a:buSzPct val="100000"/>
              <a:buNone/>
            </a:pPr>
            <a:r>
              <a:t/>
            </a:r>
            <a:endParaRPr sz="1800">
              <a:latin typeface="Arial"/>
              <a:ea typeface="Arial"/>
              <a:cs typeface="Arial"/>
              <a:sym typeface="Arial"/>
            </a:endParaRPr>
          </a:p>
          <a:p>
            <a:pPr indent="-200025" lvl="0" marL="228600" rtl="0" algn="l">
              <a:lnSpc>
                <a:spcPct val="90000"/>
              </a:lnSpc>
              <a:spcBef>
                <a:spcPts val="1000"/>
              </a:spcBef>
              <a:spcAft>
                <a:spcPts val="0"/>
              </a:spcAft>
              <a:buClr>
                <a:srgbClr val="2F5496"/>
              </a:buClr>
              <a:buSzPct val="100000"/>
              <a:buNone/>
            </a:pPr>
            <a:r>
              <a:t/>
            </a:r>
            <a:endParaRPr b="1" sz="1800">
              <a:latin typeface="Arial"/>
              <a:ea typeface="Arial"/>
              <a:cs typeface="Arial"/>
              <a:sym typeface="Arial"/>
            </a:endParaRPr>
          </a:p>
          <a:p>
            <a:pPr indent="-200025" lvl="0" marL="228600" rtl="0" algn="l">
              <a:lnSpc>
                <a:spcPct val="90000"/>
              </a:lnSpc>
              <a:spcBef>
                <a:spcPts val="1000"/>
              </a:spcBef>
              <a:spcAft>
                <a:spcPts val="0"/>
              </a:spcAft>
              <a:buClr>
                <a:srgbClr val="2F5496"/>
              </a:buClr>
              <a:buSzPct val="100000"/>
              <a:buNone/>
            </a:pPr>
            <a:r>
              <a:t/>
            </a:r>
            <a:endParaRPr sz="1800">
              <a:latin typeface="Arial"/>
              <a:ea typeface="Arial"/>
              <a:cs typeface="Arial"/>
              <a:sym typeface="Arial"/>
            </a:endParaRPr>
          </a:p>
          <a:p>
            <a:pPr indent="-200025" lvl="0" marL="228600" rtl="0" algn="l">
              <a:lnSpc>
                <a:spcPct val="90000"/>
              </a:lnSpc>
              <a:spcBef>
                <a:spcPts val="1000"/>
              </a:spcBef>
              <a:spcAft>
                <a:spcPts val="0"/>
              </a:spcAft>
              <a:buClr>
                <a:srgbClr val="2F5496"/>
              </a:buClr>
              <a:buSzPct val="100000"/>
              <a:buNone/>
            </a:pPr>
            <a:r>
              <a:t/>
            </a:r>
            <a:endParaRPr sz="1800">
              <a:latin typeface="Arial"/>
              <a:ea typeface="Arial"/>
              <a:cs typeface="Arial"/>
              <a:sym typeface="Arial"/>
            </a:endParaRPr>
          </a:p>
          <a:p>
            <a:pPr indent="-200025" lvl="0" marL="228600" rtl="0" algn="l">
              <a:lnSpc>
                <a:spcPct val="90000"/>
              </a:lnSpc>
              <a:spcBef>
                <a:spcPts val="1000"/>
              </a:spcBef>
              <a:spcAft>
                <a:spcPts val="0"/>
              </a:spcAft>
              <a:buClr>
                <a:srgbClr val="2F5496"/>
              </a:buClr>
              <a:buSzPct val="100000"/>
              <a:buNone/>
            </a:pPr>
            <a:r>
              <a:t/>
            </a:r>
            <a:endParaRPr sz="1800">
              <a:latin typeface="Arial"/>
              <a:ea typeface="Arial"/>
              <a:cs typeface="Arial"/>
              <a:sym typeface="Arial"/>
            </a:endParaRPr>
          </a:p>
          <a:p>
            <a:pPr indent="-228600" lvl="0" marL="228600" rtl="0" algn="l">
              <a:lnSpc>
                <a:spcPct val="90000"/>
              </a:lnSpc>
              <a:spcBef>
                <a:spcPts val="1000"/>
              </a:spcBef>
              <a:spcAft>
                <a:spcPts val="0"/>
              </a:spcAft>
              <a:buClr>
                <a:srgbClr val="2F5496"/>
              </a:buClr>
              <a:buSzPct val="100000"/>
              <a:buChar char="•"/>
            </a:pPr>
            <a:r>
              <a:rPr lang="es-ES" sz="1800">
                <a:latin typeface="Arial"/>
                <a:ea typeface="Arial"/>
                <a:cs typeface="Arial"/>
                <a:sym typeface="Arial"/>
              </a:rPr>
              <a:t> </a:t>
            </a:r>
            <a:endParaRPr/>
          </a:p>
        </p:txBody>
      </p:sp>
      <p:pic>
        <p:nvPicPr>
          <p:cNvPr descr="INA VIRTUAL - USEVI" id="92" name="Google Shape;92;p9"/>
          <p:cNvPicPr preferRelativeResize="0"/>
          <p:nvPr/>
        </p:nvPicPr>
        <p:blipFill rotWithShape="1">
          <a:blip r:embed="rId3">
            <a:alphaModFix/>
          </a:blip>
          <a:srcRect b="0" l="0" r="0" t="0"/>
          <a:stretch/>
        </p:blipFill>
        <p:spPr>
          <a:xfrm>
            <a:off x="8192194" y="1366514"/>
            <a:ext cx="3279957" cy="283073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2022-04-14T17:42:17Z</dcterms:created>
  <dc:creator>Microsoft Office User</dc:creator>
</cp:coreProperties>
</file>